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1"/>
  </p:notesMasterIdLst>
  <p:sldIdLst>
    <p:sldId id="256" r:id="rId2"/>
    <p:sldId id="366" r:id="rId3"/>
    <p:sldId id="381" r:id="rId4"/>
    <p:sldId id="382" r:id="rId5"/>
    <p:sldId id="383" r:id="rId6"/>
    <p:sldId id="384" r:id="rId7"/>
    <p:sldId id="367" r:id="rId8"/>
    <p:sldId id="260" r:id="rId9"/>
    <p:sldId id="349" r:id="rId10"/>
    <p:sldId id="350" r:id="rId11"/>
    <p:sldId id="353" r:id="rId12"/>
    <p:sldId id="352" r:id="rId13"/>
    <p:sldId id="351" r:id="rId14"/>
    <p:sldId id="348" r:id="rId15"/>
    <p:sldId id="355" r:id="rId16"/>
    <p:sldId id="354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65" r:id="rId27"/>
    <p:sldId id="368" r:id="rId28"/>
    <p:sldId id="370" r:id="rId29"/>
    <p:sldId id="371" r:id="rId30"/>
    <p:sldId id="372" r:id="rId31"/>
    <p:sldId id="373" r:id="rId32"/>
    <p:sldId id="374" r:id="rId33"/>
    <p:sldId id="375" r:id="rId34"/>
    <p:sldId id="376" r:id="rId35"/>
    <p:sldId id="377" r:id="rId36"/>
    <p:sldId id="378" r:id="rId37"/>
    <p:sldId id="379" r:id="rId38"/>
    <p:sldId id="380" r:id="rId39"/>
    <p:sldId id="347" r:id="rId40"/>
  </p:sldIdLst>
  <p:sldSz cx="24384000" cy="13716000"/>
  <p:notesSz cx="6858000" cy="9144000"/>
  <p:embeddedFontLst>
    <p:embeddedFont>
      <p:font typeface="210 MGothic 040" panose="020B0600000101010101" charset="-127"/>
      <p:regular r:id="rId42"/>
    </p:embeddedFont>
    <p:embeddedFont>
      <p:font typeface="210 MGothic 070" panose="020B0600000101010101" charset="-127"/>
      <p:regular r:id="rId43"/>
    </p:embeddedFont>
    <p:embeddedFont>
      <p:font typeface="Pretendard Regular" panose="020B0600000101010101" charset="-127"/>
      <p:regular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Pretendard Light" panose="02000403000000020004" pitchFamily="50" charset="-127"/>
      <p:regular r:id="rId49"/>
    </p:embeddedFont>
    <p:embeddedFont>
      <p:font typeface="Pretendard Medium" panose="02000603000000020004" pitchFamily="50" charset="-127"/>
      <p:regular r:id="rId50"/>
      <p:bold r:id="rId51"/>
    </p:embeddedFont>
    <p:embeddedFont>
      <p:font typeface="Pretendard SemiBold" panose="02000703000000020004" pitchFamily="50" charset="-127"/>
      <p:bold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FF"/>
    <a:srgbClr val="1F1F1F"/>
    <a:srgbClr val="FFFFFF"/>
    <a:srgbClr val="F9F9F9"/>
    <a:srgbClr val="2E5EAA"/>
    <a:srgbClr val="3D85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3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B93545-C7EA-483F-A310-D4491F2C9E4D}" type="datetimeFigureOut">
              <a:rPr lang="ko-KR" altLang="en-US" smtClean="0"/>
              <a:t>2025-11-18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DA559-8910-44AE-B5AC-38BAD9DE82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37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FDA559-8910-44AE-B5AC-38BAD9DE82E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9222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15D19-75EF-C16D-0E91-5A2CB3DE8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BC505A-F16C-51DF-D334-ACFACD283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11F7F5-61BE-CFDF-854F-3FC6A2E332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64887F-B508-DA36-89F5-D597705967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FDA559-8910-44AE-B5AC-38BAD9DE82E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465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6827D-672F-E6A2-371E-5CD95A74C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5B3598-ED17-EB9B-AB02-F969D26926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5E54D4-054A-7EF9-57E8-EC7F8A405C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E8F0BF-5461-558E-22A4-8CA03EF78F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FDA559-8910-44AE-B5AC-38BAD9DE82E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059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0B31D-583A-AFAA-3BB8-E0FDA2208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809127-6BFA-9320-BA55-8E593BCAF8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3087603-F52A-B198-8C71-40C7715B2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19AE72-938F-6FD3-E941-A431A0FD0C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FDA559-8910-44AE-B5AC-38BAD9DE82E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28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F4ED2-C758-273E-C8DA-9E167A23A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7803AE-B7DD-2B5A-C16E-B17F98F70D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A3338F9-EDFD-622B-6D48-48C348AB78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A09864-2BEC-7C0D-38F9-A91244E38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FDA559-8910-44AE-B5AC-38BAD9DE82E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2424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E36216-9022-67C2-4A4E-AE2E08ABB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71EDDA-400C-7BAD-3695-C61C09C20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EF0E743-8188-E0EA-44DF-104B8294A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DD5D26-BC5A-BB75-6C61-B5CDEC9CE7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FDA559-8910-44AE-B5AC-38BAD9DE82E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3043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D21831-5ACE-614D-A1B5-5CEB78477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61A059-A4DA-4FF0-BF4B-913B55826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F618C0-6CF9-6F48-5D7C-979FC318E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CF3672-9842-1798-6933-781F87DE97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FDA559-8910-44AE-B5AC-38BAD9DE82E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177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31B57-A907-60E5-8216-04F7387FF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A2AFAA-9A8E-CFC1-F263-ACD7D689C5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16E53DC-336C-2892-CBF6-B8CE11BCED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232722-B8EF-897D-2CE1-0E6475E234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FDA559-8910-44AE-B5AC-38BAD9DE82E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019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14B4A-A6F6-FF45-9D33-41E60B630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FB84213-33E7-986D-F0DE-99D05D5D0F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003B62E-4061-AAB0-F58F-32FE1CB80A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A8D088-3345-747C-FEA2-D18CD23321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FDA559-8910-44AE-B5AC-38BAD9DE82E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23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1E73C-2D93-82F2-E04F-FFF84FAAC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BC9B90-4D04-0040-E28A-5E6D77CC8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38F1929-F48D-D3B8-4FE4-118C28815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56F297-4696-0623-FCAF-D3F1AB462A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FDA559-8910-44AE-B5AC-38BAD9DE82E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611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AC355-0084-D68D-0571-FF031E5E9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E29CAE7-CB68-7EE2-BA84-A3A5FCBF95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DD61BB-6401-9601-7CE2-42AE5D423B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6D51EE-8854-1C01-6D84-53628253F5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FDA559-8910-44AE-B5AC-38BAD9DE82E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360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7D544-1200-9C99-BA70-167C97BC2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BA17B0-134B-8C91-86F4-0A5C92C2C5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E9F343D-7BAD-01F0-DCB0-7314E48D2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AC9089-C5DE-D355-B217-7D3DB95C8F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FDA559-8910-44AE-B5AC-38BAD9DE82E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295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32D79-0E8F-1AA5-8E2B-152D4A05B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1953CA1-A0CE-DC6D-4D3A-28877A207B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44CD06-DD45-6685-4DCF-08B1468512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8E9620D-C859-60E8-AA3B-EB1EF1C6A5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FDA559-8910-44AE-B5AC-38BAD9DE82E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941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1B892-3AE1-64B8-425D-C62523A2F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A456775-94B0-3D81-BABA-A894A10AD2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A5ABEE8-2CAD-1F2C-1047-BFE9BD90C7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6C2A58-9A53-53CA-24C3-C4F8B4139F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FDA559-8910-44AE-B5AC-38BAD9DE82E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9199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714ED-C7C6-8520-DCE8-7F2FF0F97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27BBF88-BFD8-174F-FBB2-4E4AB044B5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EB1FF5-23DA-E3BE-6E57-E4F8742D8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D4CBD6-588B-958C-00BA-64DD0EA8FC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FDA559-8910-44AE-B5AC-38BAD9DE82E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455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C5CF7-8D43-00B7-BBD9-14E5C0A38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5F88B1A-37E4-042D-4BF6-8F8B74EF1B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38D6D6-06B5-A18D-11AE-F61A1CDD31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84A71CA-87BB-00D0-C2E0-A5A7368DF7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FDA559-8910-44AE-B5AC-38BAD9DE82E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685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taehvvan/reservation" TargetMode="External"/><Relationship Id="rId5" Type="http://schemas.openxmlformats.org/officeDocument/2006/relationships/hyperlink" Target="https://koreservation.shop/" TargetMode="Externa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jpe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15.png"/><Relationship Id="rId7" Type="http://schemas.openxmlformats.org/officeDocument/2006/relationships/image" Target="../media/image47.png"/><Relationship Id="rId12" Type="http://schemas.openxmlformats.org/officeDocument/2006/relationships/image" Target="../media/image52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17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16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47.png"/><Relationship Id="rId3" Type="http://schemas.openxmlformats.org/officeDocument/2006/relationships/image" Target="../media/image15.png"/><Relationship Id="rId7" Type="http://schemas.openxmlformats.org/officeDocument/2006/relationships/image" Target="../media/image53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8.png"/><Relationship Id="rId5" Type="http://schemas.openxmlformats.org/officeDocument/2006/relationships/image" Target="../media/image17.png"/><Relationship Id="rId15" Type="http://schemas.openxmlformats.org/officeDocument/2006/relationships/image" Target="../media/image61.jpeg"/><Relationship Id="rId10" Type="http://schemas.openxmlformats.org/officeDocument/2006/relationships/image" Target="../media/image54.png"/><Relationship Id="rId4" Type="http://schemas.openxmlformats.org/officeDocument/2006/relationships/image" Target="../media/image16.png"/><Relationship Id="rId9" Type="http://schemas.openxmlformats.org/officeDocument/2006/relationships/image" Target="../media/image52.jpeg"/><Relationship Id="rId1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5.png"/><Relationship Id="rId7" Type="http://schemas.openxmlformats.org/officeDocument/2006/relationships/image" Target="../media/image7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7.png"/><Relationship Id="rId10" Type="http://schemas.openxmlformats.org/officeDocument/2006/relationships/image" Target="../media/image53.png"/><Relationship Id="rId4" Type="http://schemas.openxmlformats.org/officeDocument/2006/relationships/image" Target="../media/image16.png"/><Relationship Id="rId9" Type="http://schemas.openxmlformats.org/officeDocument/2006/relationships/image" Target="../media/image7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1944479" y="12873318"/>
            <a:ext cx="2120890" cy="431800"/>
          </a:xfrm>
          <a:prstGeom prst="rect">
            <a:avLst/>
          </a:prstGeom>
        </p:spPr>
        <p:txBody>
          <a:bodyPr rtlCol="0" anchor="ctr"/>
          <a:lstStyle/>
          <a:p>
            <a:pPr lvl="0" algn="l">
              <a:lnSpc>
                <a:spcPct val="117859"/>
              </a:lnSpc>
            </a:pPr>
            <a:r>
              <a:rPr lang="en-US" sz="2426" b="0" i="0" u="none" strike="noStrike" spc="49" dirty="0">
                <a:solidFill>
                  <a:srgbClr val="303030"/>
                </a:solidFill>
                <a:latin typeface="Pretendard SemiBold"/>
              </a:rPr>
              <a:t>2025. 11. 19</a:t>
            </a:r>
            <a:endParaRPr lang="en-US" sz="2426" b="0" i="0" u="none" strike="noStrike" spc="49" dirty="0">
              <a:solidFill>
                <a:srgbClr val="303030"/>
              </a:solidFill>
              <a:latin typeface="Pretendard Regula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alphaModFix amt="22000"/>
          </a:blip>
          <a:stretch>
            <a:fillRect/>
          </a:stretch>
        </p:blipFill>
        <p:spPr>
          <a:xfrm>
            <a:off x="17995900" y="2730500"/>
            <a:ext cx="3009900" cy="4330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>
            <a:alphaModFix amt="22000"/>
          </a:blip>
          <a:stretch>
            <a:fillRect/>
          </a:stretch>
        </p:blipFill>
        <p:spPr>
          <a:xfrm rot="5400000">
            <a:off x="14236700" y="5943600"/>
            <a:ext cx="3733800" cy="3771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32500" y="5486400"/>
            <a:ext cx="1206500" cy="1206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10100" y="1587500"/>
            <a:ext cx="1041400" cy="1041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29500" y="2730500"/>
            <a:ext cx="1054100" cy="1054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92900" y="2260600"/>
            <a:ext cx="5461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40600" y="2260600"/>
            <a:ext cx="1905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361400" y="8280400"/>
            <a:ext cx="1130300" cy="1130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11300" y="8280400"/>
            <a:ext cx="1054100" cy="1079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>
            <a:alphaModFix amt="22000"/>
          </a:blip>
          <a:stretch>
            <a:fillRect/>
          </a:stretch>
        </p:blipFill>
        <p:spPr>
          <a:xfrm>
            <a:off x="16256000" y="8013700"/>
            <a:ext cx="11176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830800" y="7531100"/>
            <a:ext cx="1054100" cy="10541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57600" y="4813300"/>
            <a:ext cx="546100" cy="25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05300" y="4813300"/>
            <a:ext cx="190500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9">
            <a:alphaModFix amt="33000"/>
          </a:blip>
          <a:stretch>
            <a:fillRect/>
          </a:stretch>
        </p:blipFill>
        <p:spPr>
          <a:xfrm>
            <a:off x="16357600" y="4813300"/>
            <a:ext cx="5461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7900" y="10922000"/>
            <a:ext cx="25463500" cy="254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6014700" y="3035300"/>
            <a:ext cx="774700" cy="6350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7859"/>
              </a:lnSpc>
            </a:pPr>
            <a:r>
              <a:rPr lang="en" sz="3578" b="0" i="0" u="none" strike="noStrike" spc="72">
                <a:solidFill>
                  <a:srgbClr val="303030"/>
                </a:solidFill>
                <a:latin typeface="210 MGothic 040"/>
              </a:rPr>
              <a:t>+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1539200" y="4406900"/>
            <a:ext cx="774700" cy="6350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7859"/>
              </a:lnSpc>
            </a:pPr>
            <a:r>
              <a:rPr lang="en" sz="3578" b="0" i="0" u="none" strike="noStrike" spc="72">
                <a:solidFill>
                  <a:srgbClr val="303030"/>
                </a:solidFill>
                <a:latin typeface="210 MGothic 040"/>
              </a:rPr>
              <a:t>+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9596100" y="8267700"/>
            <a:ext cx="774700" cy="6350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7859"/>
              </a:lnSpc>
            </a:pPr>
            <a:r>
              <a:rPr lang="en" sz="3578" b="0" i="0" u="none" strike="noStrike" spc="72">
                <a:solidFill>
                  <a:srgbClr val="303030"/>
                </a:solidFill>
                <a:latin typeface="210 MGothic 040"/>
              </a:rPr>
              <a:t>+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208000" y="7302500"/>
            <a:ext cx="774700" cy="635000"/>
          </a:xfrm>
          <a:prstGeom prst="rect">
            <a:avLst/>
          </a:prstGeom>
        </p:spPr>
        <p:txBody>
          <a:bodyPr rtlCol="0" anchor="ctr"/>
          <a:lstStyle/>
          <a:p>
            <a:pPr lvl="0" algn="ctr">
              <a:lnSpc>
                <a:spcPct val="117859"/>
              </a:lnSpc>
            </a:pPr>
            <a:r>
              <a:rPr lang="en" sz="3578" b="0" i="0" u="none" strike="noStrike" spc="72">
                <a:solidFill>
                  <a:srgbClr val="303030"/>
                </a:solidFill>
                <a:latin typeface="210 MGothic 040"/>
              </a:rPr>
              <a:t>+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035175" y="3511550"/>
            <a:ext cx="12979400" cy="4013200"/>
          </a:xfrm>
          <a:prstGeom prst="rect">
            <a:avLst/>
          </a:prstGeom>
        </p:spPr>
        <p:txBody>
          <a:bodyPr lIns="0" tIns="179552" rIns="0" bIns="179552" rtlCol="0" anchor="ctr"/>
          <a:lstStyle/>
          <a:p>
            <a:pPr lvl="0" algn="l">
              <a:lnSpc>
                <a:spcPct val="97109"/>
              </a:lnSpc>
            </a:pPr>
            <a:r>
              <a:rPr lang="ko-KR" altLang="en-US" sz="7200" b="1" i="0" u="none" strike="noStrike" spc="-492" dirty="0">
                <a:solidFill>
                  <a:srgbClr val="343434"/>
                </a:solidFill>
                <a:ea typeface="Pretendard Light"/>
              </a:rPr>
              <a:t>클라우드 기반 웹 어플리케이션 개발</a:t>
            </a:r>
            <a:endParaRPr lang="en-US" altLang="ko-KR" sz="7200" b="1" i="0" u="none" strike="noStrike" spc="-492" dirty="0">
              <a:solidFill>
                <a:srgbClr val="343434"/>
              </a:solidFill>
              <a:ea typeface="Pretendard Light"/>
            </a:endParaRPr>
          </a:p>
          <a:p>
            <a:pPr lvl="0" algn="l">
              <a:lnSpc>
                <a:spcPct val="97109"/>
              </a:lnSpc>
            </a:pPr>
            <a:endParaRPr lang="en-US" sz="7200" b="0" i="0" u="none" strike="noStrike" spc="-492" dirty="0">
              <a:solidFill>
                <a:srgbClr val="343434"/>
              </a:solidFill>
              <a:ea typeface="Pretendard Light"/>
            </a:endParaRPr>
          </a:p>
          <a:p>
            <a:pPr lvl="0" algn="l">
              <a:lnSpc>
                <a:spcPct val="97109"/>
              </a:lnSpc>
            </a:pPr>
            <a:r>
              <a:rPr lang="ko-KR" altLang="en-US" sz="7200" spc="-492" dirty="0">
                <a:solidFill>
                  <a:srgbClr val="343434"/>
                </a:solidFill>
                <a:ea typeface="Pretendard Light"/>
              </a:rPr>
              <a:t>프로젝트 최종 보고</a:t>
            </a:r>
            <a:endParaRPr lang="en" sz="7200" b="0" i="0" u="none" strike="noStrike" spc="-492" dirty="0">
              <a:solidFill>
                <a:srgbClr val="343434"/>
              </a:solidFill>
              <a:ea typeface="Pretendard SemiBold"/>
            </a:endParaRPr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id="{2D58E89D-23B7-479B-8738-26FE70DF50C1}"/>
              </a:ext>
            </a:extLst>
          </p:cNvPr>
          <p:cNvSpPr txBox="1"/>
          <p:nvPr/>
        </p:nvSpPr>
        <p:spPr>
          <a:xfrm>
            <a:off x="2035175" y="12758178"/>
            <a:ext cx="7020859" cy="690749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>
              <a:lnSpc>
                <a:spcPct val="106240"/>
              </a:lnSpc>
            </a:pP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김민창</a:t>
            </a:r>
            <a:r>
              <a:rPr lang="en-US" altLang="ko-KR" sz="3282" b="0" i="0" u="none" strike="noStrike" spc="-66" dirty="0">
                <a:solidFill>
                  <a:srgbClr val="303030"/>
                </a:solidFill>
                <a:ea typeface="Pretendard Regular"/>
              </a:rPr>
              <a:t>, </a:t>
            </a: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김태환</a:t>
            </a:r>
            <a:r>
              <a:rPr lang="en-US" altLang="ko-KR" sz="3282" b="0" i="0" u="none" strike="noStrike" spc="-66" dirty="0">
                <a:solidFill>
                  <a:srgbClr val="303030"/>
                </a:solidFill>
                <a:ea typeface="Pretendard Regular"/>
              </a:rPr>
              <a:t>, </a:t>
            </a: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김현식</a:t>
            </a:r>
            <a:r>
              <a:rPr lang="en-US" altLang="ko-KR" sz="3282" b="0" i="0" u="none" strike="noStrike" spc="-66" dirty="0">
                <a:solidFill>
                  <a:srgbClr val="303030"/>
                </a:solidFill>
                <a:ea typeface="Pretendard Regular"/>
              </a:rPr>
              <a:t>, </a:t>
            </a: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장현재</a:t>
            </a:r>
            <a:r>
              <a:rPr lang="en-US" altLang="ko-KR" sz="3282" b="0" i="0" u="none" strike="noStrike" spc="-66" dirty="0">
                <a:solidFill>
                  <a:srgbClr val="303030"/>
                </a:solidFill>
                <a:ea typeface="Pretendard Regular"/>
              </a:rPr>
              <a:t>, </a:t>
            </a: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전태섭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B79F3309-966C-27CC-09C3-4FC938CDDD40}"/>
              </a:ext>
            </a:extLst>
          </p:cNvPr>
          <p:cNvSpPr txBox="1"/>
          <p:nvPr/>
        </p:nvSpPr>
        <p:spPr>
          <a:xfrm>
            <a:off x="2075520" y="9086850"/>
            <a:ext cx="9570380" cy="780210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>
              <a:lnSpc>
                <a:spcPct val="106240"/>
              </a:lnSpc>
            </a:pP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훈련과정명 </a:t>
            </a:r>
            <a:r>
              <a:rPr lang="en-US" altLang="ko-KR" sz="3282" b="0" i="0" u="none" strike="noStrike" spc="-66" dirty="0">
                <a:solidFill>
                  <a:srgbClr val="303030"/>
                </a:solidFill>
                <a:ea typeface="Pretendard Regular"/>
              </a:rPr>
              <a:t>: </a:t>
            </a: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클라우드 기반 웹 개발자 </a:t>
            </a:r>
            <a:r>
              <a:rPr lang="en-US" altLang="ko-KR" sz="3282" b="0" i="0" u="none" strike="noStrike" spc="-66" dirty="0">
                <a:solidFill>
                  <a:srgbClr val="303030"/>
                </a:solidFill>
                <a:ea typeface="Pretendard Regular"/>
              </a:rPr>
              <a:t>(</a:t>
            </a: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보안코딩</a:t>
            </a:r>
            <a:r>
              <a:rPr lang="en-US" altLang="ko-KR" sz="3282" b="0" i="0" u="none" strike="noStrike" spc="-66" dirty="0">
                <a:solidFill>
                  <a:srgbClr val="303030"/>
                </a:solidFill>
                <a:ea typeface="Pretendard Regular"/>
              </a:rPr>
              <a:t>) </a:t>
            </a:r>
            <a:r>
              <a:rPr lang="ko-KR" altLang="en-US" sz="3282" spc="-66" dirty="0">
                <a:solidFill>
                  <a:srgbClr val="303030"/>
                </a:solidFill>
                <a:ea typeface="Pretendard Regular"/>
              </a:rPr>
              <a:t>양성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CF071DBC-05E7-B3FF-7B1A-300F2ECF19A5}"/>
              </a:ext>
            </a:extLst>
          </p:cNvPr>
          <p:cNvSpPr txBox="1"/>
          <p:nvPr/>
        </p:nvSpPr>
        <p:spPr>
          <a:xfrm>
            <a:off x="2075520" y="9861550"/>
            <a:ext cx="9570380" cy="780210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>
              <a:lnSpc>
                <a:spcPct val="106240"/>
              </a:lnSpc>
            </a:pP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훈련 기간 </a:t>
            </a:r>
            <a:r>
              <a:rPr lang="en-US" altLang="ko-KR" sz="3282" b="0" i="0" u="none" strike="noStrike" spc="-66" dirty="0">
                <a:solidFill>
                  <a:srgbClr val="303030"/>
                </a:solidFill>
                <a:ea typeface="Pretendard Regular"/>
              </a:rPr>
              <a:t>: 2025. 03. 17 ~ 2025. 11. 26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lvl="0" algn="ctr">
              <a:lnSpc>
                <a:spcPct val="84660"/>
              </a:lnSpc>
            </a:pPr>
            <a:r>
              <a:rPr lang="en" sz="2722" b="0" i="0" u="none" strike="noStrike" dirty="0">
                <a:solidFill>
                  <a:srgbClr val="F7F7F7"/>
                </a:solidFill>
                <a:latin typeface="Pretendard Semi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 algn="l">
              <a:lnSpc>
                <a:spcPct val="84660"/>
              </a:lnSpc>
            </a:pPr>
            <a:r>
              <a:rPr lang="en-US" altLang="ko-KR" sz="6864" dirty="0">
                <a:solidFill>
                  <a:srgbClr val="343434"/>
                </a:solidFill>
                <a:latin typeface="Pretendard Medium"/>
                <a:ea typeface="Pretendard Medium"/>
              </a:rPr>
              <a:t>reCAPTCHA</a:t>
            </a:r>
            <a:endParaRPr lang="ko-KR" sz="6864" b="0" i="0" u="none" strike="noStrike" dirty="0">
              <a:solidFill>
                <a:srgbClr val="343434"/>
              </a:solidFill>
              <a:ea typeface="Pretendard Medium"/>
            </a:endParaRPr>
          </a:p>
        </p:txBody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71C70C2C-F7A5-4C14-B131-94162F0CCB20}"/>
              </a:ext>
            </a:extLst>
          </p:cNvPr>
          <p:cNvSpPr txBox="1"/>
          <p:nvPr/>
        </p:nvSpPr>
        <p:spPr>
          <a:xfrm>
            <a:off x="6611097" y="4419600"/>
            <a:ext cx="546098" cy="482435"/>
          </a:xfrm>
          <a:prstGeom prst="rect">
            <a:avLst/>
          </a:prstGeom>
        </p:spPr>
        <p:txBody>
          <a:bodyPr lIns="0" tIns="21319" rIns="0" bIns="21319" rtlCol="0" anchor="ctr"/>
          <a:lstStyle/>
          <a:p>
            <a:pPr lvl="0" algn="ctr">
              <a:lnSpc>
                <a:spcPct val="106240"/>
              </a:lnSpc>
            </a:pPr>
            <a:r>
              <a:rPr lang="en" sz="2400" b="1" i="0" u="none" strike="noStrike" dirty="0">
                <a:solidFill>
                  <a:schemeClr val="bg1"/>
                </a:solidFill>
                <a:latin typeface="210 MGothic 070"/>
              </a:rPr>
              <a:t>1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670295DC-411C-4CBB-840F-7616E7896885}"/>
              </a:ext>
            </a:extLst>
          </p:cNvPr>
          <p:cNvSpPr txBox="1"/>
          <p:nvPr/>
        </p:nvSpPr>
        <p:spPr>
          <a:xfrm>
            <a:off x="5133975" y="3429000"/>
            <a:ext cx="3721100" cy="584200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수정 전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CD419D55-9A16-4A9E-8F76-08D079EA40A5}"/>
              </a:ext>
            </a:extLst>
          </p:cNvPr>
          <p:cNvSpPr txBox="1"/>
          <p:nvPr/>
        </p:nvSpPr>
        <p:spPr>
          <a:xfrm>
            <a:off x="16558496" y="3446742"/>
            <a:ext cx="3721100" cy="584200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수정 후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2DA889-FCF2-41D6-966B-E0AE203EA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0" y="4254230"/>
            <a:ext cx="10930092" cy="59700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81A9D5-65CF-4C7C-9416-017405200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9998" y="4272159"/>
            <a:ext cx="10889055" cy="2831456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AA369CC8-BCEF-41AB-B260-8342C18592DE}"/>
              </a:ext>
            </a:extLst>
          </p:cNvPr>
          <p:cNvSpPr txBox="1"/>
          <p:nvPr/>
        </p:nvSpPr>
        <p:spPr>
          <a:xfrm>
            <a:off x="990600" y="2218021"/>
            <a:ext cx="23393399" cy="1004354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en-US" altLang="ko-KR" sz="3282" spc="-66" dirty="0">
                <a:solidFill>
                  <a:srgbClr val="303030"/>
                </a:solidFill>
                <a:ea typeface="Pretendard Regular"/>
              </a:rPr>
              <a:t>Login.vue</a:t>
            </a:r>
          </a:p>
          <a:p>
            <a:pPr lvl="0" algn="ctr">
              <a:lnSpc>
                <a:spcPct val="106240"/>
              </a:lnSpc>
            </a:pPr>
            <a:r>
              <a:rPr lang="en-US" altLang="ko-KR" sz="3282" spc="-66" dirty="0">
                <a:solidFill>
                  <a:srgbClr val="303030"/>
                </a:solidFill>
                <a:ea typeface="Pretendard Regular"/>
              </a:rPr>
              <a:t>&lt;template&gt;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1137AE0F-7F5D-494F-90B9-5313F73CE145}"/>
              </a:ext>
            </a:extLst>
          </p:cNvPr>
          <p:cNvSpPr txBox="1"/>
          <p:nvPr/>
        </p:nvSpPr>
        <p:spPr>
          <a:xfrm>
            <a:off x="6141017" y="12031033"/>
            <a:ext cx="5765792" cy="852583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/>
            <a:r>
              <a:rPr lang="en-US" altLang="ko-KR" sz="2800" spc="-66" dirty="0">
                <a:solidFill>
                  <a:srgbClr val="303030"/>
                </a:solidFill>
                <a:ea typeface="Pretendard Regular"/>
              </a:rPr>
              <a:t>reCAPTCHA</a:t>
            </a: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 인증을 위한 </a:t>
            </a:r>
            <a:r>
              <a:rPr lang="en-US" altLang="ko-KR" sz="2800" spc="-66" dirty="0">
                <a:solidFill>
                  <a:srgbClr val="303030"/>
                </a:solidFill>
                <a:ea typeface="Pretendard Regular"/>
              </a:rPr>
              <a:t>&lt;div&gt; </a:t>
            </a: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영역 추가</a:t>
            </a:r>
            <a:endParaRPr lang="ko-KR" sz="2800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46E5B9-D8E1-4181-BC6F-6FA7914E9D75}"/>
              </a:ext>
            </a:extLst>
          </p:cNvPr>
          <p:cNvSpPr/>
          <p:nvPr/>
        </p:nvSpPr>
        <p:spPr>
          <a:xfrm>
            <a:off x="13106400" y="6477000"/>
            <a:ext cx="5242472" cy="2089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A78990F4-BB9A-4939-9D13-F1065EE5A035}"/>
              </a:ext>
            </a:extLst>
          </p:cNvPr>
          <p:cNvSpPr txBox="1"/>
          <p:nvPr/>
        </p:nvSpPr>
        <p:spPr>
          <a:xfrm>
            <a:off x="14459736" y="12031033"/>
            <a:ext cx="6481472" cy="832115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/>
            <a:r>
              <a:rPr lang="en-US" altLang="ko-KR" sz="2800" spc="-66" dirty="0">
                <a:solidFill>
                  <a:srgbClr val="303030"/>
                </a:solidFill>
                <a:ea typeface="Pretendard Regular"/>
              </a:rPr>
              <a:t>reCAPTCHA </a:t>
            </a: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인증 전에는 로그인 버튼 비활성화</a:t>
            </a:r>
            <a:endParaRPr lang="en-US" altLang="ko-KR" sz="2800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832AAF-BAD7-4171-9045-49ADE010A7E6}"/>
              </a:ext>
            </a:extLst>
          </p:cNvPr>
          <p:cNvSpPr/>
          <p:nvPr/>
        </p:nvSpPr>
        <p:spPr>
          <a:xfrm>
            <a:off x="13150546" y="9048750"/>
            <a:ext cx="9099853" cy="9334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76B6344-C15A-4294-8474-C4477F0164C8}"/>
              </a:ext>
            </a:extLst>
          </p:cNvPr>
          <p:cNvCxnSpPr>
            <a:cxnSpLocks/>
            <a:stCxn id="22" idx="2"/>
            <a:endCxn id="21" idx="0"/>
          </p:cNvCxnSpPr>
          <p:nvPr/>
        </p:nvCxnSpPr>
        <p:spPr>
          <a:xfrm flipH="1">
            <a:off x="17700472" y="9982200"/>
            <a:ext cx="1" cy="204883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03AD2811-D52C-4C3C-8EF5-1F09F7BFC292}"/>
              </a:ext>
            </a:extLst>
          </p:cNvPr>
          <p:cNvCxnSpPr>
            <a:cxnSpLocks/>
            <a:endCxn id="19" idx="0"/>
          </p:cNvCxnSpPr>
          <p:nvPr/>
        </p:nvCxnSpPr>
        <p:spPr>
          <a:xfrm rot="10800000" flipV="1">
            <a:off x="9023913" y="8153399"/>
            <a:ext cx="4095934" cy="3877633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33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algn="ctr">
              <a:lnSpc>
                <a:spcPct val="84660"/>
              </a:lnSpc>
            </a:pPr>
            <a:r>
              <a:rPr lang="en" altLang="ko-KR" sz="2722" dirty="0">
                <a:solidFill>
                  <a:srgbClr val="F7F7F7"/>
                </a:solidFill>
                <a:latin typeface="Pretendard Semi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 algn="l">
              <a:lnSpc>
                <a:spcPct val="84660"/>
              </a:lnSpc>
            </a:pPr>
            <a:r>
              <a:rPr lang="en-US" altLang="ko-KR" sz="6864" dirty="0">
                <a:solidFill>
                  <a:srgbClr val="343434"/>
                </a:solidFill>
                <a:latin typeface="Pretendard Medium"/>
                <a:ea typeface="Pretendard Medium"/>
              </a:rPr>
              <a:t>reCAPTCHA</a:t>
            </a:r>
            <a:endParaRPr lang="ko-KR" sz="6864" b="0" i="0" u="none" strike="noStrike" dirty="0">
              <a:solidFill>
                <a:srgbClr val="343434"/>
              </a:solidFill>
              <a:ea typeface="Pretendard Medium"/>
            </a:endParaRPr>
          </a:p>
        </p:txBody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71C70C2C-F7A5-4C14-B131-94162F0CCB20}"/>
              </a:ext>
            </a:extLst>
          </p:cNvPr>
          <p:cNvSpPr txBox="1"/>
          <p:nvPr/>
        </p:nvSpPr>
        <p:spPr>
          <a:xfrm>
            <a:off x="6611097" y="4419600"/>
            <a:ext cx="546098" cy="482435"/>
          </a:xfrm>
          <a:prstGeom prst="rect">
            <a:avLst/>
          </a:prstGeom>
        </p:spPr>
        <p:txBody>
          <a:bodyPr lIns="0" tIns="21319" rIns="0" bIns="21319" rtlCol="0" anchor="ctr"/>
          <a:lstStyle/>
          <a:p>
            <a:pPr lvl="0" algn="ctr">
              <a:lnSpc>
                <a:spcPct val="106240"/>
              </a:lnSpc>
            </a:pPr>
            <a:r>
              <a:rPr lang="en" sz="2400" b="1" i="0" u="none" strike="noStrike" dirty="0">
                <a:solidFill>
                  <a:schemeClr val="bg1"/>
                </a:solidFill>
                <a:latin typeface="210 MGothic 070"/>
              </a:rPr>
              <a:t>1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670295DC-411C-4CBB-840F-7616E7896885}"/>
              </a:ext>
            </a:extLst>
          </p:cNvPr>
          <p:cNvSpPr txBox="1"/>
          <p:nvPr/>
        </p:nvSpPr>
        <p:spPr>
          <a:xfrm>
            <a:off x="10932399" y="3732835"/>
            <a:ext cx="3721100" cy="584200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3282" spc="-66" dirty="0">
                <a:solidFill>
                  <a:srgbClr val="303030"/>
                </a:solidFill>
                <a:ea typeface="Pretendard Regular"/>
              </a:rPr>
              <a:t>신규 코드 작성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01A52C-BF94-43FA-873F-F019763DF555}"/>
              </a:ext>
            </a:extLst>
          </p:cNvPr>
          <p:cNvSpPr txBox="1"/>
          <p:nvPr/>
        </p:nvSpPr>
        <p:spPr>
          <a:xfrm>
            <a:off x="6611471" y="5019799"/>
            <a:ext cx="132229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381F3707-AD3E-4DFE-AE45-274519A38E25}"/>
              </a:ext>
            </a:extLst>
          </p:cNvPr>
          <p:cNvSpPr txBox="1"/>
          <p:nvPr/>
        </p:nvSpPr>
        <p:spPr>
          <a:xfrm>
            <a:off x="2379901" y="10134600"/>
            <a:ext cx="6747898" cy="955465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/>
            <a:r>
              <a:rPr lang="en-US" altLang="ko-KR" sz="2800" b="0" i="0" u="none" strike="noStrike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reCAPTCHA </a:t>
            </a:r>
            <a:r>
              <a:rPr lang="ko-KR" altLang="en-US" sz="2800" b="0" i="0" u="none" strike="noStrike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콜백을 전역으로 등록</a:t>
            </a:r>
            <a:endParaRPr lang="ko-KR" sz="2800" b="0" i="0" u="none" strike="noStrike" spc="-66" dirty="0">
              <a:solidFill>
                <a:srgbClr val="30303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4BA9F4D-5EE9-43E4-BF67-BBA2708EE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253" y="5479926"/>
            <a:ext cx="7445194" cy="3964565"/>
          </a:xfrm>
          <a:prstGeom prst="rect">
            <a:avLst/>
          </a:prstGeom>
        </p:spPr>
      </p:pic>
      <p:sp>
        <p:nvSpPr>
          <p:cNvPr id="15" name="TextBox 9">
            <a:extLst>
              <a:ext uri="{FF2B5EF4-FFF2-40B4-BE49-F238E27FC236}">
                <a16:creationId xmlns:a16="http://schemas.microsoft.com/office/drawing/2014/main" id="{20C14C74-EBCF-4337-9FC8-8CCA8DA9989D}"/>
              </a:ext>
            </a:extLst>
          </p:cNvPr>
          <p:cNvSpPr txBox="1"/>
          <p:nvPr/>
        </p:nvSpPr>
        <p:spPr>
          <a:xfrm>
            <a:off x="990600" y="2300888"/>
            <a:ext cx="23393399" cy="892936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en-US" altLang="ko-KR" sz="3282" spc="-66" dirty="0">
                <a:solidFill>
                  <a:srgbClr val="303030"/>
                </a:solidFill>
                <a:ea typeface="Pretendard Regular"/>
              </a:rPr>
              <a:t>Login.vue</a:t>
            </a:r>
          </a:p>
          <a:p>
            <a:pPr lvl="0" algn="ctr">
              <a:lnSpc>
                <a:spcPct val="106240"/>
              </a:lnSpc>
            </a:pPr>
            <a:r>
              <a:rPr lang="en-US" altLang="ko-KR" sz="3282" spc="-66" dirty="0">
                <a:solidFill>
                  <a:srgbClr val="303030"/>
                </a:solidFill>
                <a:ea typeface="Pretendard Regular"/>
              </a:rPr>
              <a:t>&lt;script&gt;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C72C85-AE16-4095-B772-9E72689066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2399" y="6442021"/>
            <a:ext cx="12945598" cy="2030070"/>
          </a:xfrm>
          <a:prstGeom prst="rect">
            <a:avLst/>
          </a:prstGeom>
        </p:spPr>
      </p:pic>
      <p:sp>
        <p:nvSpPr>
          <p:cNvPr id="20" name="TextBox 9">
            <a:extLst>
              <a:ext uri="{FF2B5EF4-FFF2-40B4-BE49-F238E27FC236}">
                <a16:creationId xmlns:a16="http://schemas.microsoft.com/office/drawing/2014/main" id="{6B1ACBCE-D062-4A4D-A3D8-8C008B2EA443}"/>
              </a:ext>
            </a:extLst>
          </p:cNvPr>
          <p:cNvSpPr txBox="1"/>
          <p:nvPr/>
        </p:nvSpPr>
        <p:spPr>
          <a:xfrm>
            <a:off x="14031249" y="10134600"/>
            <a:ext cx="6747898" cy="955465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/>
            <a:r>
              <a:rPr lang="en-US" altLang="ko-KR" sz="2800" b="0" i="0" u="none" strike="noStrike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reCAPTCHA </a:t>
            </a:r>
            <a:r>
              <a:rPr lang="ko-KR" altLang="en-US" sz="2800" b="0" i="0" u="none" strike="noStrike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스크립트 로드</a:t>
            </a:r>
            <a:endParaRPr lang="ko-KR" sz="2800" b="0" i="0" u="none" strike="noStrike" spc="-66" dirty="0">
              <a:solidFill>
                <a:srgbClr val="30303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0244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DF95CD9E-3D5B-49C8-A8B3-A142E4184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371" y="4429935"/>
            <a:ext cx="10891550" cy="29432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1652635-59DD-4721-A1C7-91CB0693F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9846" y="4419600"/>
            <a:ext cx="10925915" cy="4361374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algn="ctr">
              <a:lnSpc>
                <a:spcPct val="84660"/>
              </a:lnSpc>
            </a:pPr>
            <a:r>
              <a:rPr lang="en" altLang="ko-KR" sz="2722" dirty="0">
                <a:solidFill>
                  <a:srgbClr val="F7F7F7"/>
                </a:solidFill>
                <a:latin typeface="Pretendard Semi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 algn="l">
              <a:lnSpc>
                <a:spcPct val="84660"/>
              </a:lnSpc>
            </a:pPr>
            <a:r>
              <a:rPr lang="en-US" altLang="ko-KR" sz="6864" dirty="0">
                <a:solidFill>
                  <a:srgbClr val="343434"/>
                </a:solidFill>
                <a:latin typeface="Pretendard Medium"/>
                <a:ea typeface="Pretendard Medium"/>
              </a:rPr>
              <a:t>reCAPTCHA</a:t>
            </a:r>
            <a:endParaRPr lang="ko-KR" sz="6864" b="0" i="0" u="none" strike="noStrike" dirty="0">
              <a:solidFill>
                <a:srgbClr val="343434"/>
              </a:solidFill>
              <a:ea typeface="Pretendard Medium"/>
            </a:endParaRPr>
          </a:p>
        </p:txBody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71C70C2C-F7A5-4C14-B131-94162F0CCB20}"/>
              </a:ext>
            </a:extLst>
          </p:cNvPr>
          <p:cNvSpPr txBox="1"/>
          <p:nvPr/>
        </p:nvSpPr>
        <p:spPr>
          <a:xfrm>
            <a:off x="6611097" y="4419600"/>
            <a:ext cx="546098" cy="482435"/>
          </a:xfrm>
          <a:prstGeom prst="rect">
            <a:avLst/>
          </a:prstGeom>
        </p:spPr>
        <p:txBody>
          <a:bodyPr lIns="0" tIns="21319" rIns="0" bIns="21319" rtlCol="0" anchor="ctr"/>
          <a:lstStyle/>
          <a:p>
            <a:pPr lvl="0" algn="ctr">
              <a:lnSpc>
                <a:spcPct val="106240"/>
              </a:lnSpc>
            </a:pPr>
            <a:r>
              <a:rPr lang="en" sz="2400" b="1" i="0" u="none" strike="noStrike" dirty="0">
                <a:solidFill>
                  <a:schemeClr val="bg1"/>
                </a:solidFill>
                <a:latin typeface="210 MGothic 070"/>
              </a:rPr>
              <a:t>1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670295DC-411C-4CBB-840F-7616E7896885}"/>
              </a:ext>
            </a:extLst>
          </p:cNvPr>
          <p:cNvSpPr txBox="1"/>
          <p:nvPr/>
        </p:nvSpPr>
        <p:spPr>
          <a:xfrm>
            <a:off x="5133975" y="3429000"/>
            <a:ext cx="3721100" cy="584200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수정 전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CD419D55-9A16-4A9E-8F76-08D079EA40A5}"/>
              </a:ext>
            </a:extLst>
          </p:cNvPr>
          <p:cNvSpPr txBox="1"/>
          <p:nvPr/>
        </p:nvSpPr>
        <p:spPr>
          <a:xfrm>
            <a:off x="16558496" y="3446742"/>
            <a:ext cx="3721100" cy="584200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수정 후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AA369CC8-BCEF-41AB-B260-8342C18592DE}"/>
              </a:ext>
            </a:extLst>
          </p:cNvPr>
          <p:cNvSpPr txBox="1"/>
          <p:nvPr/>
        </p:nvSpPr>
        <p:spPr>
          <a:xfrm>
            <a:off x="990600" y="2300888"/>
            <a:ext cx="23393399" cy="892936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en-US" altLang="ko-KR" sz="3282" spc="-66" dirty="0">
                <a:solidFill>
                  <a:srgbClr val="303030"/>
                </a:solidFill>
                <a:ea typeface="Pretendard Regular"/>
              </a:rPr>
              <a:t>Login.vue</a:t>
            </a:r>
          </a:p>
          <a:p>
            <a:pPr lvl="0" algn="ctr">
              <a:lnSpc>
                <a:spcPct val="106240"/>
              </a:lnSpc>
            </a:pPr>
            <a:r>
              <a:rPr lang="en-US" altLang="ko-KR" sz="3282" spc="-66" dirty="0">
                <a:solidFill>
                  <a:srgbClr val="303030"/>
                </a:solidFill>
                <a:ea typeface="Pretendard Regular"/>
              </a:rPr>
              <a:t>&lt;script&gt;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:a16="http://schemas.microsoft.com/office/drawing/2014/main" id="{1137AE0F-7F5D-494F-90B9-5313F73CE145}"/>
              </a:ext>
            </a:extLst>
          </p:cNvPr>
          <p:cNvSpPr txBox="1"/>
          <p:nvPr/>
        </p:nvSpPr>
        <p:spPr>
          <a:xfrm>
            <a:off x="8093450" y="11095656"/>
            <a:ext cx="9169398" cy="852583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/>
            <a:r>
              <a:rPr lang="en-US" altLang="ko-KR" sz="2800" b="0" i="0" u="none" strike="noStrike" spc="-66" dirty="0">
                <a:solidFill>
                  <a:srgbClr val="303030"/>
                </a:solidFill>
                <a:ea typeface="Pretendard Regular"/>
              </a:rPr>
              <a:t>reCAPTCHA</a:t>
            </a: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 인증을 하지 않고 로그인 시도 시 경고 출력</a:t>
            </a:r>
            <a:endParaRPr lang="ko-KR" sz="2800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46E5B9-D8E1-4181-BC6F-6FA7914E9D75}"/>
              </a:ext>
            </a:extLst>
          </p:cNvPr>
          <p:cNvSpPr/>
          <p:nvPr/>
        </p:nvSpPr>
        <p:spPr>
          <a:xfrm>
            <a:off x="13335000" y="5467124"/>
            <a:ext cx="6580462" cy="1274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03AD2811-D52C-4C3C-8EF5-1F09F7BFC292}"/>
              </a:ext>
            </a:extLst>
          </p:cNvPr>
          <p:cNvCxnSpPr>
            <a:cxnSpLocks/>
            <a:stCxn id="20" idx="1"/>
            <a:endCxn id="19" idx="0"/>
          </p:cNvCxnSpPr>
          <p:nvPr/>
        </p:nvCxnSpPr>
        <p:spPr>
          <a:xfrm rot="10800000" flipV="1">
            <a:off x="12678150" y="6104312"/>
            <a:ext cx="656851" cy="4991344"/>
          </a:xfrm>
          <a:prstGeom prst="bentConnector2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5346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lvl="0" algn="ctr">
              <a:lnSpc>
                <a:spcPct val="84660"/>
              </a:lnSpc>
            </a:pPr>
            <a:r>
              <a:rPr lang="en" altLang="ko-KR" sz="2722" dirty="0">
                <a:solidFill>
                  <a:srgbClr val="F7F7F7"/>
                </a:solidFill>
                <a:latin typeface="Pretendard SemiBold"/>
              </a:rPr>
              <a:t>03</a:t>
            </a:r>
            <a:endParaRPr lang="en" sz="2722" b="0" i="0" u="none" strike="noStrike" dirty="0">
              <a:solidFill>
                <a:srgbClr val="F7F7F7"/>
              </a:solidFill>
              <a:latin typeface="Pretendard Semi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 algn="l">
              <a:lnSpc>
                <a:spcPct val="84660"/>
              </a:lnSpc>
            </a:pPr>
            <a:r>
              <a:rPr lang="en-US" altLang="ko-KR" sz="6864" dirty="0">
                <a:solidFill>
                  <a:srgbClr val="343434"/>
                </a:solidFill>
                <a:latin typeface="Pretendard Medium"/>
                <a:ea typeface="Pretendard Medium"/>
              </a:rPr>
              <a:t>reCAPTCHA</a:t>
            </a:r>
            <a:endParaRPr lang="ko-KR" sz="6864" b="0" i="0" u="none" strike="noStrike" dirty="0">
              <a:solidFill>
                <a:srgbClr val="343434"/>
              </a:solidFill>
              <a:ea typeface="Pretendard Medium"/>
            </a:endParaRPr>
          </a:p>
        </p:txBody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71C70C2C-F7A5-4C14-B131-94162F0CCB20}"/>
              </a:ext>
            </a:extLst>
          </p:cNvPr>
          <p:cNvSpPr txBox="1"/>
          <p:nvPr/>
        </p:nvSpPr>
        <p:spPr>
          <a:xfrm>
            <a:off x="6611097" y="4419600"/>
            <a:ext cx="546098" cy="482435"/>
          </a:xfrm>
          <a:prstGeom prst="rect">
            <a:avLst/>
          </a:prstGeom>
        </p:spPr>
        <p:txBody>
          <a:bodyPr lIns="0" tIns="21319" rIns="0" bIns="21319" rtlCol="0" anchor="ctr"/>
          <a:lstStyle/>
          <a:p>
            <a:pPr lvl="0" algn="ctr">
              <a:lnSpc>
                <a:spcPct val="106240"/>
              </a:lnSpc>
            </a:pPr>
            <a:r>
              <a:rPr lang="en" sz="2400" b="1" i="0" u="none" strike="noStrike" dirty="0">
                <a:solidFill>
                  <a:schemeClr val="bg1"/>
                </a:solidFill>
                <a:latin typeface="210 MGothic 070"/>
              </a:rPr>
              <a:t>1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670295DC-411C-4CBB-840F-7616E7896885}"/>
              </a:ext>
            </a:extLst>
          </p:cNvPr>
          <p:cNvSpPr txBox="1"/>
          <p:nvPr/>
        </p:nvSpPr>
        <p:spPr>
          <a:xfrm>
            <a:off x="10932399" y="3732835"/>
            <a:ext cx="3721100" cy="584200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3282" spc="-66" dirty="0">
                <a:solidFill>
                  <a:srgbClr val="303030"/>
                </a:solidFill>
                <a:ea typeface="Pretendard Regular"/>
              </a:rPr>
              <a:t>신규 코드 작성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CD419D55-9A16-4A9E-8F76-08D079EA40A5}"/>
              </a:ext>
            </a:extLst>
          </p:cNvPr>
          <p:cNvSpPr txBox="1"/>
          <p:nvPr/>
        </p:nvSpPr>
        <p:spPr>
          <a:xfrm>
            <a:off x="10932399" y="2399218"/>
            <a:ext cx="3721100" cy="584200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en-US" altLang="ko-KR" sz="3282" b="0" i="0" u="none" strike="noStrike" spc="-66" dirty="0">
                <a:solidFill>
                  <a:srgbClr val="303030"/>
                </a:solidFill>
                <a:ea typeface="Pretendard Regular"/>
              </a:rPr>
              <a:t>LoginController.java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01A52C-BF94-43FA-873F-F019763DF555}"/>
              </a:ext>
            </a:extLst>
          </p:cNvPr>
          <p:cNvSpPr txBox="1"/>
          <p:nvPr/>
        </p:nvSpPr>
        <p:spPr>
          <a:xfrm>
            <a:off x="6611471" y="5019799"/>
            <a:ext cx="132229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381F3707-AD3E-4DFE-AE45-274519A38E25}"/>
              </a:ext>
            </a:extLst>
          </p:cNvPr>
          <p:cNvSpPr txBox="1"/>
          <p:nvPr/>
        </p:nvSpPr>
        <p:spPr>
          <a:xfrm>
            <a:off x="4834502" y="10855535"/>
            <a:ext cx="15916892" cy="2399218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200000"/>
              </a:lnSpc>
            </a:pP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사용자가 제출한 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reCAPTCHA 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토큰을 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Google 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서버에 전송해 정상적으로 발급된 토큰인지 검증</a:t>
            </a:r>
            <a:endParaRPr lang="ko-KR" sz="2800" b="0" i="0" u="none" strike="noStrike" spc="-66" dirty="0">
              <a:solidFill>
                <a:srgbClr val="30303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FBCACD-03B4-4F28-82D6-2706D6012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2560" y="4660817"/>
            <a:ext cx="13140776" cy="619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92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lvl="0" algn="ctr">
              <a:lnSpc>
                <a:spcPct val="84660"/>
              </a:lnSpc>
            </a:pPr>
            <a:r>
              <a:rPr lang="en" altLang="ko-KR" sz="2722" dirty="0">
                <a:solidFill>
                  <a:srgbClr val="F7F7F7"/>
                </a:solidFill>
                <a:latin typeface="Pretendard SemiBold"/>
              </a:rPr>
              <a:t>03</a:t>
            </a:r>
            <a:endParaRPr lang="en" sz="2722" b="0" i="0" u="none" strike="noStrike" dirty="0">
              <a:solidFill>
                <a:srgbClr val="F7F7F7"/>
              </a:solidFill>
              <a:latin typeface="Pretendard Semi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 algn="l">
              <a:lnSpc>
                <a:spcPct val="84660"/>
              </a:lnSpc>
            </a:pPr>
            <a:r>
              <a:rPr lang="en-US" altLang="ko-KR" sz="6864" dirty="0">
                <a:solidFill>
                  <a:srgbClr val="343434"/>
                </a:solidFill>
                <a:latin typeface="Pretendard Medium"/>
                <a:ea typeface="Pretendard Medium"/>
              </a:rPr>
              <a:t>reCAPTCHA</a:t>
            </a:r>
            <a:endParaRPr lang="ko-KR" sz="6864" b="0" i="0" u="none" strike="noStrike" dirty="0">
              <a:solidFill>
                <a:srgbClr val="343434"/>
              </a:solidFill>
              <a:ea typeface="Pretendard Medium"/>
            </a:endParaRPr>
          </a:p>
        </p:txBody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71C70C2C-F7A5-4C14-B131-94162F0CCB20}"/>
              </a:ext>
            </a:extLst>
          </p:cNvPr>
          <p:cNvSpPr txBox="1"/>
          <p:nvPr/>
        </p:nvSpPr>
        <p:spPr>
          <a:xfrm>
            <a:off x="6611097" y="4419600"/>
            <a:ext cx="546098" cy="482435"/>
          </a:xfrm>
          <a:prstGeom prst="rect">
            <a:avLst/>
          </a:prstGeom>
        </p:spPr>
        <p:txBody>
          <a:bodyPr lIns="0" tIns="21319" rIns="0" bIns="21319" rtlCol="0" anchor="ctr"/>
          <a:lstStyle/>
          <a:p>
            <a:pPr lvl="0" algn="ctr">
              <a:lnSpc>
                <a:spcPct val="106240"/>
              </a:lnSpc>
            </a:pPr>
            <a:r>
              <a:rPr lang="en" sz="2400" b="1" i="0" u="none" strike="noStrike" dirty="0">
                <a:solidFill>
                  <a:schemeClr val="bg1"/>
                </a:solidFill>
                <a:latin typeface="210 MGothic 070"/>
              </a:rPr>
              <a:t>1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670295DC-411C-4CBB-840F-7616E7896885}"/>
              </a:ext>
            </a:extLst>
          </p:cNvPr>
          <p:cNvSpPr txBox="1"/>
          <p:nvPr/>
        </p:nvSpPr>
        <p:spPr>
          <a:xfrm>
            <a:off x="5185697" y="4537199"/>
            <a:ext cx="3721100" cy="584200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수정 전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CD419D55-9A16-4A9E-8F76-08D079EA40A5}"/>
              </a:ext>
            </a:extLst>
          </p:cNvPr>
          <p:cNvSpPr txBox="1"/>
          <p:nvPr/>
        </p:nvSpPr>
        <p:spPr>
          <a:xfrm>
            <a:off x="10932399" y="2399218"/>
            <a:ext cx="3721100" cy="584200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en-US" altLang="ko-KR" sz="3282" b="0" i="0" u="none" strike="noStrike" spc="-66" dirty="0">
                <a:solidFill>
                  <a:srgbClr val="303030"/>
                </a:solidFill>
                <a:ea typeface="Pretendard Regular"/>
              </a:rPr>
              <a:t>LoginController.java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B54002-E867-4A41-8134-1F969CF14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3812" y="5812700"/>
            <a:ext cx="10920757" cy="36995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801A52C-BF94-43FA-873F-F019763DF555}"/>
              </a:ext>
            </a:extLst>
          </p:cNvPr>
          <p:cNvSpPr txBox="1"/>
          <p:nvPr/>
        </p:nvSpPr>
        <p:spPr>
          <a:xfrm>
            <a:off x="6611471" y="5019799"/>
            <a:ext cx="132229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43F4819-F68D-4E5A-A5A9-E4AE0A1CEF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3191" y="5809652"/>
            <a:ext cx="11242481" cy="2876667"/>
          </a:xfrm>
          <a:prstGeom prst="rect">
            <a:avLst/>
          </a:prstGeom>
        </p:spPr>
      </p:pic>
      <p:sp>
        <p:nvSpPr>
          <p:cNvPr id="20" name="TextBox 9">
            <a:extLst>
              <a:ext uri="{FF2B5EF4-FFF2-40B4-BE49-F238E27FC236}">
                <a16:creationId xmlns:a16="http://schemas.microsoft.com/office/drawing/2014/main" id="{9686707C-1736-427A-ACC7-C40DA12DCC1F}"/>
              </a:ext>
            </a:extLst>
          </p:cNvPr>
          <p:cNvSpPr txBox="1"/>
          <p:nvPr/>
        </p:nvSpPr>
        <p:spPr>
          <a:xfrm>
            <a:off x="16553640" y="4466088"/>
            <a:ext cx="3721100" cy="584200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3282" spc="-66" dirty="0">
                <a:solidFill>
                  <a:srgbClr val="303030"/>
                </a:solidFill>
                <a:ea typeface="Pretendard Regular"/>
              </a:rPr>
              <a:t>수정 후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9DEC0A-4DB9-48F8-9BEF-A787F4222781}"/>
              </a:ext>
            </a:extLst>
          </p:cNvPr>
          <p:cNvSpPr/>
          <p:nvPr/>
        </p:nvSpPr>
        <p:spPr>
          <a:xfrm>
            <a:off x="12953812" y="6477000"/>
            <a:ext cx="10896788" cy="1143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381F3707-AD3E-4DFE-AE45-274519A38E25}"/>
              </a:ext>
            </a:extLst>
          </p:cNvPr>
          <p:cNvSpPr txBox="1"/>
          <p:nvPr/>
        </p:nvSpPr>
        <p:spPr>
          <a:xfrm>
            <a:off x="7023656" y="9825882"/>
            <a:ext cx="11242481" cy="3352800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marL="514350" lvl="0" indent="-514350" algn="ctr">
              <a:lnSpc>
                <a:spcPct val="200000"/>
              </a:lnSpc>
              <a:buAutoNum type="arabicPeriod"/>
            </a:pPr>
            <a:r>
              <a:rPr lang="en-US" altLang="ko-KR" sz="2800" b="0" i="0" u="none" strike="noStrike" spc="-66" dirty="0">
                <a:solidFill>
                  <a:srgbClr val="303030"/>
                </a:solidFill>
                <a:ea typeface="Pretendard Regular"/>
              </a:rPr>
              <a:t>reCAPTCHA</a:t>
            </a: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 토큰이</a:t>
            </a:r>
            <a:r>
              <a:rPr lang="en-US" altLang="ko-KR" sz="2800" spc="-66" dirty="0">
                <a:solidFill>
                  <a:srgbClr val="303030"/>
                </a:solidFill>
                <a:ea typeface="Pretendard Regular"/>
              </a:rPr>
              <a:t> </a:t>
            </a: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존재하는지</a:t>
            </a:r>
            <a:r>
              <a:rPr lang="en-US" altLang="ko-KR" sz="2800" spc="-66" dirty="0">
                <a:solidFill>
                  <a:srgbClr val="303030"/>
                </a:solidFill>
                <a:ea typeface="Pretendard Regular"/>
              </a:rPr>
              <a:t> </a:t>
            </a: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확인</a:t>
            </a:r>
            <a:endParaRPr lang="en-US" altLang="ko-KR" sz="2800" spc="-66" dirty="0">
              <a:solidFill>
                <a:srgbClr val="303030"/>
              </a:solidFill>
              <a:ea typeface="Pretendard Regular"/>
            </a:endParaRPr>
          </a:p>
          <a:p>
            <a:pPr marL="514350" lvl="0" indent="-514350" algn="ctr">
              <a:lnSpc>
                <a:spcPct val="200000"/>
              </a:lnSpc>
              <a:buAutoNum type="arabicPeriod"/>
            </a:pP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신규 작성한 함수를 통해 토큰 유효성 검증</a:t>
            </a:r>
            <a:endParaRPr lang="en-US" altLang="ko-KR" sz="2800" spc="-66" dirty="0">
              <a:solidFill>
                <a:srgbClr val="303030"/>
              </a:solidFill>
              <a:ea typeface="Pretendard Regular"/>
            </a:endParaRPr>
          </a:p>
          <a:p>
            <a:pPr marL="514350" lvl="0" indent="-514350" algn="ctr">
              <a:lnSpc>
                <a:spcPct val="200000"/>
              </a:lnSpc>
              <a:buAutoNum type="arabicPeriod"/>
            </a:pPr>
            <a:r>
              <a:rPr lang="ko-KR" altLang="en-US" sz="2800" b="0" i="0" u="none" strike="noStrike" spc="-66" dirty="0">
                <a:solidFill>
                  <a:srgbClr val="303030"/>
                </a:solidFill>
                <a:ea typeface="Pretendard Regular"/>
              </a:rPr>
              <a:t>검증 완료 시 로그인 로직 수행</a:t>
            </a:r>
            <a:endParaRPr lang="ko-KR" sz="2800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44634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470050-4DAD-F946-1C23-6B733388D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CE96D06-3174-2BB2-CE86-1091BFE32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6A48CE2-62E4-383F-00C2-44E43E6CC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49710C6-E5B6-02E7-6423-0C9A0069C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29ACF0F-A8C1-0F5F-A7E4-C1327D7D9D7C}"/>
              </a:ext>
            </a:extLst>
          </p:cNvPr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lvl="0" algn="ctr">
              <a:lnSpc>
                <a:spcPct val="84660"/>
              </a:lnSpc>
            </a:pPr>
            <a:r>
              <a:rPr lang="en" sz="2722" b="0" i="0" u="none" strike="noStrike" dirty="0">
                <a:solidFill>
                  <a:srgbClr val="F7F7F7"/>
                </a:solidFill>
                <a:latin typeface="Pretendard SemiBold"/>
              </a:rPr>
              <a:t>03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541A7EA-E995-92F4-0235-BEEF874DD6CD}"/>
              </a:ext>
            </a:extLst>
          </p:cNvPr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 algn="l">
              <a:lnSpc>
                <a:spcPct val="84660"/>
              </a:lnSpc>
            </a:pPr>
            <a:r>
              <a:rPr lang="en-US" altLang="ko-KR" sz="6864" b="0" i="0" u="none" strike="noStrike" dirty="0">
                <a:solidFill>
                  <a:srgbClr val="343434"/>
                </a:solidFill>
                <a:latin typeface="Pretendard Medium"/>
                <a:ea typeface="Pretendard Medium"/>
              </a:rPr>
              <a:t>XSS</a:t>
            </a:r>
            <a:r>
              <a:rPr lang="ko-KR" altLang="en-US" sz="6864" b="0" i="0" u="none" strike="noStrike" dirty="0">
                <a:solidFill>
                  <a:srgbClr val="343434"/>
                </a:solidFill>
                <a:latin typeface="Pretendard Medium"/>
                <a:ea typeface="Pretendard Medium"/>
              </a:rPr>
              <a:t> </a:t>
            </a:r>
            <a:r>
              <a:rPr lang="en-US" altLang="ko-KR" sz="6864" b="0" i="0" u="none" strike="noStrike" dirty="0">
                <a:solidFill>
                  <a:srgbClr val="343434"/>
                </a:solidFill>
                <a:latin typeface="Pretendard Medium"/>
                <a:ea typeface="Pretendard Medium"/>
              </a:rPr>
              <a:t>Filter</a:t>
            </a:r>
            <a:endParaRPr lang="ko-KR" sz="6864" b="0" i="0" u="none" strike="noStrike" dirty="0">
              <a:solidFill>
                <a:srgbClr val="343434"/>
              </a:solidFill>
              <a:ea typeface="Pretendard Medium"/>
            </a:endParaRPr>
          </a:p>
        </p:txBody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75DB1E91-F059-3685-337D-CD9897B8489A}"/>
              </a:ext>
            </a:extLst>
          </p:cNvPr>
          <p:cNvSpPr txBox="1"/>
          <p:nvPr/>
        </p:nvSpPr>
        <p:spPr>
          <a:xfrm>
            <a:off x="17864234" y="4783451"/>
            <a:ext cx="546098" cy="482435"/>
          </a:xfrm>
          <a:prstGeom prst="rect">
            <a:avLst/>
          </a:prstGeom>
        </p:spPr>
        <p:txBody>
          <a:bodyPr lIns="0" tIns="21319" rIns="0" bIns="21319" rtlCol="0" anchor="ctr"/>
          <a:lstStyle/>
          <a:p>
            <a:pPr lvl="0" algn="ctr">
              <a:lnSpc>
                <a:spcPct val="106240"/>
              </a:lnSpc>
            </a:pPr>
            <a:r>
              <a:rPr lang="en" sz="2400" b="1" i="0" u="none" strike="noStrike" dirty="0">
                <a:solidFill>
                  <a:schemeClr val="bg1"/>
                </a:solidFill>
                <a:latin typeface="210 MGothic 070"/>
              </a:rPr>
              <a:t>1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56ADE65E-A458-096D-A752-0AAA1718D193}"/>
              </a:ext>
            </a:extLst>
          </p:cNvPr>
          <p:cNvSpPr txBox="1"/>
          <p:nvPr/>
        </p:nvSpPr>
        <p:spPr>
          <a:xfrm>
            <a:off x="15074900" y="2909794"/>
            <a:ext cx="6124765" cy="632012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문제점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7B2E00AA-DFB5-A23C-7E45-07BC1A18D192}"/>
              </a:ext>
            </a:extLst>
          </p:cNvPr>
          <p:cNvSpPr txBox="1"/>
          <p:nvPr/>
        </p:nvSpPr>
        <p:spPr>
          <a:xfrm>
            <a:off x="12454999" y="3970651"/>
            <a:ext cx="10786937" cy="304647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0" tIns="39600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2800" b="0" i="0" u="none" strike="noStrike" spc="-66" dirty="0">
                <a:solidFill>
                  <a:srgbClr val="303030"/>
                </a:solidFill>
                <a:ea typeface="Pretendard Regular"/>
              </a:rPr>
              <a:t>사용자 입력 값에 대한 적절한 필터링 부재로 인해</a:t>
            </a:r>
            <a:r>
              <a:rPr lang="en-US" altLang="ko-KR" sz="2800" b="0" i="0" u="none" strike="noStrike" spc="-66" dirty="0">
                <a:solidFill>
                  <a:srgbClr val="303030"/>
                </a:solidFill>
                <a:ea typeface="Pretendard Regular"/>
              </a:rPr>
              <a:t>, </a:t>
            </a:r>
            <a:r>
              <a:rPr lang="ko-KR" altLang="en-US" sz="2800" b="0" i="0" u="none" strike="noStrike" spc="-66" dirty="0">
                <a:solidFill>
                  <a:srgbClr val="303030"/>
                </a:solidFill>
                <a:ea typeface="Pretendard Regular"/>
              </a:rPr>
              <a:t>악성 스크립트가 </a:t>
            </a:r>
            <a:endParaRPr lang="en-US" altLang="ko-KR" sz="2800" b="0" i="0" u="none" strike="noStrike" spc="-66" dirty="0">
              <a:solidFill>
                <a:srgbClr val="303030"/>
              </a:solidFill>
              <a:ea typeface="Pretendard Regular"/>
            </a:endParaRPr>
          </a:p>
          <a:p>
            <a:pPr lvl="0" algn="ctr">
              <a:lnSpc>
                <a:spcPct val="106240"/>
              </a:lnSpc>
            </a:pPr>
            <a:r>
              <a:rPr lang="ko-KR" altLang="en-US" sz="2800" b="0" i="0" u="none" strike="noStrike" spc="-66" dirty="0">
                <a:solidFill>
                  <a:srgbClr val="303030"/>
                </a:solidFill>
                <a:ea typeface="Pretendard Regular"/>
              </a:rPr>
              <a:t>데이터 베이스에 저장되거나 사용자 브라우저에 반영되어 </a:t>
            </a:r>
            <a:endParaRPr lang="en-US" altLang="ko-KR" sz="2800" b="0" i="0" u="none" strike="noStrike" spc="-66" dirty="0">
              <a:solidFill>
                <a:srgbClr val="303030"/>
              </a:solidFill>
              <a:ea typeface="Pretendard Regular"/>
            </a:endParaRPr>
          </a:p>
          <a:p>
            <a:pPr lvl="0" algn="ctr">
              <a:lnSpc>
                <a:spcPct val="106240"/>
              </a:lnSpc>
            </a:pPr>
            <a:r>
              <a:rPr lang="ko-KR" altLang="en-US" sz="2800" b="0" i="0" u="none" strike="noStrike" spc="-66" dirty="0">
                <a:solidFill>
                  <a:srgbClr val="303030"/>
                </a:solidFill>
                <a:ea typeface="Pretendard Regular"/>
              </a:rPr>
              <a:t>실행될 수 있는 </a:t>
            </a: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구조적 취약점 존재</a:t>
            </a:r>
            <a:endParaRPr lang="en-US" altLang="ko-KR" sz="2800" b="0" i="0" u="none" strike="noStrike" spc="-66" dirty="0">
              <a:solidFill>
                <a:srgbClr val="303030"/>
              </a:solidFill>
              <a:ea typeface="Pretendard Regular"/>
            </a:endParaRPr>
          </a:p>
          <a:p>
            <a:pPr lvl="0" algn="ctr">
              <a:lnSpc>
                <a:spcPct val="106240"/>
              </a:lnSpc>
            </a:pPr>
            <a:endParaRPr lang="en-US" altLang="ko-KR" sz="2400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87182CF4-6B71-CDCF-4647-C77799DCFAB3}"/>
              </a:ext>
            </a:extLst>
          </p:cNvPr>
          <p:cNvSpPr txBox="1"/>
          <p:nvPr/>
        </p:nvSpPr>
        <p:spPr>
          <a:xfrm>
            <a:off x="14786084" y="8337740"/>
            <a:ext cx="6124765" cy="632012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해결 방안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D2F834E1-FEFD-8A7D-5895-3D88C755D8CC}"/>
              </a:ext>
            </a:extLst>
          </p:cNvPr>
          <p:cNvSpPr txBox="1"/>
          <p:nvPr/>
        </p:nvSpPr>
        <p:spPr>
          <a:xfrm>
            <a:off x="12454999" y="9144631"/>
            <a:ext cx="10802177" cy="28746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서버로 들어오는 모든 사용자 입력값에 대해 허용된 값만 받도록</a:t>
            </a:r>
            <a:endParaRPr lang="en-US" altLang="ko-KR" sz="2800" spc="-66" dirty="0">
              <a:solidFill>
                <a:srgbClr val="303030"/>
              </a:solidFill>
              <a:ea typeface="Pretendard Regular"/>
            </a:endParaRPr>
          </a:p>
          <a:p>
            <a:pPr lvl="0" algn="ctr">
              <a:lnSpc>
                <a:spcPct val="106240"/>
              </a:lnSpc>
            </a:pP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화이트리스트 기반으로 검증</a:t>
            </a:r>
            <a:endParaRPr lang="en-US" altLang="ko-KR" sz="2800" spc="-66" dirty="0">
              <a:solidFill>
                <a:srgbClr val="303030"/>
              </a:solidFill>
              <a:ea typeface="Pretendard Regular"/>
            </a:endParaRPr>
          </a:p>
        </p:txBody>
      </p:sp>
      <p:pic>
        <p:nvPicPr>
          <p:cNvPr id="1026" name="Picture 2" descr="보안뉴스 - 웹 취약점과 해킹 매커니즘#7 XSS(Cross-Site Scripting) 상세화면 | 한국재정정보원 &gt; 주요사업 &gt;  사이버안전센터 운영 &gt; 사이버위협 정보 및 통계 &gt; 보안뉴스">
            <a:extLst>
              <a:ext uri="{FF2B5EF4-FFF2-40B4-BE49-F238E27FC236}">
                <a16:creationId xmlns:a16="http://schemas.microsoft.com/office/drawing/2014/main" id="{5AE52C3D-935E-EF78-1B06-9B3EDC464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007" y="4953000"/>
            <a:ext cx="10600775" cy="576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022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10A5E-E778-9FB8-47CC-ECC7DCE78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99236C4-1CD0-02E5-8FF0-BB724AAEA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8F98F21-29F8-FDB6-8BBE-15F12FAC3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B2637C0-6AB3-6FC3-31A4-4AA518F98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681F448-6157-9ACD-DE8F-BA8B304BEE15}"/>
              </a:ext>
            </a:extLst>
          </p:cNvPr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lvl="0" algn="ctr">
              <a:lnSpc>
                <a:spcPct val="84660"/>
              </a:lnSpc>
            </a:pPr>
            <a:r>
              <a:rPr lang="en" sz="2722" b="0" i="0" u="none" strike="noStrike" dirty="0">
                <a:solidFill>
                  <a:srgbClr val="F7F7F7"/>
                </a:solidFill>
                <a:latin typeface="Pretendard SemiBold"/>
              </a:rPr>
              <a:t>03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DA58B53-436F-9CC1-9DAB-5C2A860778BA}"/>
              </a:ext>
            </a:extLst>
          </p:cNvPr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>
              <a:lnSpc>
                <a:spcPct val="84660"/>
              </a:lnSpc>
            </a:pPr>
            <a:r>
              <a:rPr lang="en-US" altLang="ko-KR" sz="6864" dirty="0">
                <a:solidFill>
                  <a:srgbClr val="343434"/>
                </a:solidFill>
                <a:latin typeface="Pretendard Medium"/>
                <a:ea typeface="Pretendard Medium"/>
              </a:rPr>
              <a:t>XSS</a:t>
            </a:r>
            <a:r>
              <a:rPr lang="ko-KR" altLang="en-US" sz="6864" dirty="0">
                <a:solidFill>
                  <a:srgbClr val="343434"/>
                </a:solidFill>
                <a:latin typeface="Pretendard Medium"/>
                <a:ea typeface="Pretendard Medium"/>
              </a:rPr>
              <a:t> </a:t>
            </a:r>
            <a:r>
              <a:rPr lang="en-US" altLang="ko-KR" sz="6864" dirty="0">
                <a:solidFill>
                  <a:srgbClr val="343434"/>
                </a:solidFill>
                <a:latin typeface="Pretendard Medium"/>
                <a:ea typeface="Pretendard Medium"/>
              </a:rPr>
              <a:t>Filter</a:t>
            </a:r>
            <a:endParaRPr lang="ko-KR" altLang="ko-KR" sz="6864" dirty="0">
              <a:solidFill>
                <a:srgbClr val="343434"/>
              </a:solidFill>
              <a:ea typeface="Pretendard Medium"/>
            </a:endParaRPr>
          </a:p>
        </p:txBody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BEF24D45-855E-8084-ABD2-D427FDBDFC04}"/>
              </a:ext>
            </a:extLst>
          </p:cNvPr>
          <p:cNvSpPr txBox="1"/>
          <p:nvPr/>
        </p:nvSpPr>
        <p:spPr>
          <a:xfrm>
            <a:off x="6611097" y="4419600"/>
            <a:ext cx="546098" cy="482435"/>
          </a:xfrm>
          <a:prstGeom prst="rect">
            <a:avLst/>
          </a:prstGeom>
        </p:spPr>
        <p:txBody>
          <a:bodyPr lIns="0" tIns="21319" rIns="0" bIns="21319" rtlCol="0" anchor="ctr"/>
          <a:lstStyle/>
          <a:p>
            <a:pPr lvl="0" algn="ctr">
              <a:lnSpc>
                <a:spcPct val="106240"/>
              </a:lnSpc>
            </a:pPr>
            <a:r>
              <a:rPr lang="en" sz="2400" b="1" i="0" u="none" strike="noStrike" dirty="0">
                <a:solidFill>
                  <a:schemeClr val="bg1"/>
                </a:solidFill>
                <a:latin typeface="210 MGothic 070"/>
              </a:rPr>
              <a:t>1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3A5F3755-887A-AD37-E0F5-32C5D464591B}"/>
              </a:ext>
            </a:extLst>
          </p:cNvPr>
          <p:cNvSpPr txBox="1"/>
          <p:nvPr/>
        </p:nvSpPr>
        <p:spPr>
          <a:xfrm>
            <a:off x="5185697" y="4537199"/>
            <a:ext cx="3721100" cy="584200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3282" spc="-66" dirty="0">
                <a:solidFill>
                  <a:srgbClr val="303030"/>
                </a:solidFill>
                <a:ea typeface="Pretendard Regular"/>
              </a:rPr>
              <a:t>방어 구조 및 범위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E2B11B-C6E7-A211-E507-24C679C6A09E}"/>
              </a:ext>
            </a:extLst>
          </p:cNvPr>
          <p:cNvSpPr txBox="1"/>
          <p:nvPr/>
        </p:nvSpPr>
        <p:spPr>
          <a:xfrm>
            <a:off x="6611471" y="5019799"/>
            <a:ext cx="132229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ko-KR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ko-KR" alt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3F68711E-C766-E8B8-5ECF-78CA10A4B3DE}"/>
              </a:ext>
            </a:extLst>
          </p:cNvPr>
          <p:cNvSpPr txBox="1"/>
          <p:nvPr/>
        </p:nvSpPr>
        <p:spPr>
          <a:xfrm>
            <a:off x="16553640" y="4466088"/>
            <a:ext cx="3721100" cy="584200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핵심 정화 로직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64D5AFEB-1185-F4E6-8BB1-F6D4B68C3923}"/>
              </a:ext>
            </a:extLst>
          </p:cNvPr>
          <p:cNvSpPr txBox="1"/>
          <p:nvPr/>
        </p:nvSpPr>
        <p:spPr>
          <a:xfrm>
            <a:off x="12439098" y="8949151"/>
            <a:ext cx="11242481" cy="3352800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200000"/>
              </a:lnSpc>
            </a:pPr>
            <a:r>
              <a:rPr lang="en-US" altLang="ko-KR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Jsoup</a:t>
            </a:r>
            <a:r>
              <a:rPr lang="en-US" altLang="ko-KR" sz="2800" spc="-66" dirty="0">
                <a:solidFill>
                  <a:srgbClr val="303030"/>
                </a:solidFill>
                <a:ea typeface="Pretendard Regular"/>
              </a:rPr>
              <a:t> </a:t>
            </a: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기반 입력 데이터 정화 방식으로</a:t>
            </a:r>
            <a:endParaRPr lang="en-US" altLang="ko-KR" sz="2800" spc="-66" dirty="0">
              <a:solidFill>
                <a:srgbClr val="303030"/>
              </a:solidFill>
              <a:ea typeface="Pretendard Regular"/>
            </a:endParaRPr>
          </a:p>
          <a:p>
            <a:pPr lvl="0" algn="ctr">
              <a:lnSpc>
                <a:spcPct val="200000"/>
              </a:lnSpc>
            </a:pPr>
            <a:r>
              <a:rPr lang="en-US" altLang="ko-KR" sz="2800" b="0" i="0" u="none" strike="noStrike" spc="-66" dirty="0">
                <a:solidFill>
                  <a:srgbClr val="303030"/>
                </a:solidFill>
                <a:ea typeface="Pretendard Regular"/>
              </a:rPr>
              <a:t>JSON</a:t>
            </a:r>
            <a:r>
              <a:rPr lang="ko-KR" altLang="en-US" sz="2800" b="0" i="0" u="none" strike="noStrike" spc="-66" dirty="0">
                <a:solidFill>
                  <a:srgbClr val="303030"/>
                </a:solidFill>
                <a:ea typeface="Pretendard Regular"/>
              </a:rPr>
              <a:t>이나 파라미터로 들어온 모든 문자열을 대상으로 </a:t>
            </a:r>
            <a:endParaRPr lang="en-US" altLang="ko-KR" sz="2800" spc="-66" dirty="0">
              <a:solidFill>
                <a:srgbClr val="303030"/>
              </a:solidFill>
              <a:ea typeface="Pretendard Regular"/>
            </a:endParaRPr>
          </a:p>
          <a:p>
            <a:pPr lvl="0" algn="ctr">
              <a:lnSpc>
                <a:spcPct val="200000"/>
              </a:lnSpc>
            </a:pPr>
            <a:r>
              <a:rPr lang="en-US" altLang="ko-KR" sz="2800" b="0" i="0" u="none" strike="noStrike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Safelist.none()</a:t>
            </a: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으로 </a:t>
            </a:r>
            <a:r>
              <a:rPr lang="en-US" altLang="ko-KR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HTML </a:t>
            </a: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태그를 모두 제거한 후</a:t>
            </a:r>
            <a:endParaRPr lang="en-US" altLang="ko-KR" sz="2800" spc="-66" dirty="0">
              <a:solidFill>
                <a:srgbClr val="30303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200000"/>
              </a:lnSpc>
            </a:pP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정화된 문자열을 </a:t>
            </a:r>
            <a:r>
              <a:rPr lang="en-US" altLang="ko-KR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JSON </a:t>
            </a: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필드값으로 교체하는 로직을 구현</a:t>
            </a:r>
            <a:endParaRPr lang="en-US" altLang="ko-KR" sz="2800" spc="-66" dirty="0">
              <a:solidFill>
                <a:srgbClr val="30303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5AEA3541-F6ED-D6A3-0620-068C8942D959}"/>
              </a:ext>
            </a:extLst>
          </p:cNvPr>
          <p:cNvSpPr txBox="1"/>
          <p:nvPr/>
        </p:nvSpPr>
        <p:spPr>
          <a:xfrm>
            <a:off x="1054100" y="3225800"/>
            <a:ext cx="22796500" cy="584200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en-US" altLang="ko-KR" sz="3282" b="0" i="0" u="none" strike="noStrike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Servlet Filter</a:t>
            </a:r>
            <a:r>
              <a:rPr lang="ko-KR" altLang="en-US" sz="3282" b="0" i="0" u="none" strike="noStrike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이용한 모든 요청 계층에서의 선제적 </a:t>
            </a:r>
            <a:r>
              <a:rPr lang="en-US" altLang="ko-KR" sz="3282" b="0" i="0" u="none" strike="noStrike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XSS </a:t>
            </a:r>
            <a:r>
              <a:rPr lang="ko-KR" altLang="en-US" sz="3282" b="0" i="0" u="none" strike="noStrike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공격 방어</a:t>
            </a:r>
            <a:endParaRPr lang="ko-KR" sz="3282" b="0" i="0" u="none" strike="noStrike" spc="-66" dirty="0">
              <a:solidFill>
                <a:srgbClr val="30303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FE2C0C-6356-B11D-D30F-3A65BD46A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5367" y="5825152"/>
            <a:ext cx="9817557" cy="2436731"/>
          </a:xfrm>
          <a:prstGeom prst="rect">
            <a:avLst/>
          </a:prstGeom>
        </p:spPr>
      </p:pic>
      <p:sp>
        <p:nvSpPr>
          <p:cNvPr id="16" name="TextBox 9">
            <a:extLst>
              <a:ext uri="{FF2B5EF4-FFF2-40B4-BE49-F238E27FC236}">
                <a16:creationId xmlns:a16="http://schemas.microsoft.com/office/drawing/2014/main" id="{510C708A-2598-F562-6A67-CFFD2E49FD93}"/>
              </a:ext>
            </a:extLst>
          </p:cNvPr>
          <p:cNvSpPr txBox="1"/>
          <p:nvPr/>
        </p:nvSpPr>
        <p:spPr>
          <a:xfrm>
            <a:off x="885531" y="9068835"/>
            <a:ext cx="11242481" cy="3352800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200000"/>
              </a:lnSpc>
            </a:pPr>
            <a:endParaRPr lang="en-US" altLang="ko-KR" sz="2800" spc="-66" dirty="0">
              <a:solidFill>
                <a:srgbClr val="30303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200000"/>
              </a:lnSpc>
            </a:pPr>
            <a:r>
              <a:rPr lang="en-US" altLang="ko-KR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@WebFilter(urlPatterns – “/*”) </a:t>
            </a: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 </a:t>
            </a:r>
            <a:endParaRPr lang="en-US" altLang="ko-KR" sz="2800" spc="-66" dirty="0">
              <a:solidFill>
                <a:srgbClr val="30303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200000"/>
              </a:lnSpc>
            </a:pP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모든 </a:t>
            </a:r>
            <a:r>
              <a:rPr lang="en-US" altLang="ko-KR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HTTP </a:t>
            </a: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요청에 대해 검증을 강제함</a:t>
            </a:r>
            <a:endParaRPr lang="en-US" altLang="ko-KR" sz="2800" spc="-66" dirty="0">
              <a:solidFill>
                <a:srgbClr val="30303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200000"/>
              </a:lnSpc>
            </a:pPr>
            <a:r>
              <a:rPr lang="en-US" altLang="ko-KR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@Order(1)</a:t>
            </a: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 필터체인 중 가장 먼저 실행되도록 순서를 지정</a:t>
            </a:r>
            <a:endParaRPr lang="en-US" altLang="ko-KR" sz="2800" spc="-66" dirty="0">
              <a:solidFill>
                <a:srgbClr val="30303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200000"/>
              </a:lnSpc>
            </a:pPr>
            <a:endParaRPr lang="en-US" altLang="ko-KR" sz="2800" spc="-66" dirty="0">
              <a:solidFill>
                <a:srgbClr val="30303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BF8DF7A-1586-9A5F-8C11-5CA126D5E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22581" y="5783894"/>
            <a:ext cx="9552182" cy="243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46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7C09A-DE39-13F7-343D-5806AD4A1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2863A4C-57AB-56C4-4343-0AE6D1600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B3D9796-9797-B01F-440C-471177DA8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22DCB2D-0C48-9F23-89E0-E2777EF48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49EA63B-A161-907D-9ABB-43130235BA96}"/>
              </a:ext>
            </a:extLst>
          </p:cNvPr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lvl="0" algn="ctr">
              <a:lnSpc>
                <a:spcPct val="84660"/>
              </a:lnSpc>
            </a:pPr>
            <a:r>
              <a:rPr lang="en" altLang="ko-KR" sz="2722" dirty="0">
                <a:solidFill>
                  <a:srgbClr val="F7F7F7"/>
                </a:solidFill>
                <a:latin typeface="Pretendard SemiBold"/>
              </a:rPr>
              <a:t>03</a:t>
            </a:r>
            <a:endParaRPr lang="en" sz="2722" b="0" i="0" u="none" strike="noStrike" dirty="0">
              <a:solidFill>
                <a:srgbClr val="F7F7F7"/>
              </a:solidFill>
              <a:latin typeface="Pretendard Semi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97FD69E7-B6E2-A799-C18F-3D9BA89490AD}"/>
              </a:ext>
            </a:extLst>
          </p:cNvPr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 algn="l">
              <a:lnSpc>
                <a:spcPct val="84660"/>
              </a:lnSpc>
            </a:pPr>
            <a:r>
              <a:rPr lang="ko-KR" altLang="en-US" sz="6864" dirty="0">
                <a:solidFill>
                  <a:srgbClr val="343434"/>
                </a:solidFill>
                <a:latin typeface="Pretendard Medium"/>
                <a:ea typeface="Pretendard Medium"/>
              </a:rPr>
              <a:t>파일 업로드 취약점</a:t>
            </a:r>
            <a:endParaRPr lang="ko-KR" sz="6864" b="0" i="0" u="none" strike="noStrike" dirty="0">
              <a:solidFill>
                <a:srgbClr val="343434"/>
              </a:solidFill>
              <a:ea typeface="Pretendard Medium"/>
            </a:endParaRPr>
          </a:p>
        </p:txBody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C8E69BD2-621D-75CD-B2CB-7396A04F47DA}"/>
              </a:ext>
            </a:extLst>
          </p:cNvPr>
          <p:cNvSpPr txBox="1"/>
          <p:nvPr/>
        </p:nvSpPr>
        <p:spPr>
          <a:xfrm>
            <a:off x="17864234" y="4783451"/>
            <a:ext cx="546098" cy="482435"/>
          </a:xfrm>
          <a:prstGeom prst="rect">
            <a:avLst/>
          </a:prstGeom>
        </p:spPr>
        <p:txBody>
          <a:bodyPr lIns="0" tIns="21319" rIns="0" bIns="21319" rtlCol="0" anchor="ctr"/>
          <a:lstStyle/>
          <a:p>
            <a:pPr lvl="0" algn="ctr">
              <a:lnSpc>
                <a:spcPct val="106240"/>
              </a:lnSpc>
            </a:pPr>
            <a:r>
              <a:rPr lang="en" sz="2400" b="1" i="0" u="none" strike="noStrike" dirty="0">
                <a:solidFill>
                  <a:schemeClr val="bg1"/>
                </a:solidFill>
                <a:latin typeface="210 MGothic 070"/>
              </a:rPr>
              <a:t>1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8056B93C-89C7-E6D1-AAD2-29784D9348E5}"/>
              </a:ext>
            </a:extLst>
          </p:cNvPr>
          <p:cNvSpPr txBox="1"/>
          <p:nvPr/>
        </p:nvSpPr>
        <p:spPr>
          <a:xfrm>
            <a:off x="15074900" y="2909794"/>
            <a:ext cx="6124765" cy="632012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문제점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53DB20F4-52CB-B94F-F35E-14EE3AB26EEA}"/>
              </a:ext>
            </a:extLst>
          </p:cNvPr>
          <p:cNvSpPr txBox="1"/>
          <p:nvPr/>
        </p:nvSpPr>
        <p:spPr>
          <a:xfrm>
            <a:off x="12454999" y="3970651"/>
            <a:ext cx="10786937" cy="304647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0" tIns="39600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2800" b="0" i="0" u="none" strike="noStrike" spc="-66" dirty="0">
                <a:solidFill>
                  <a:srgbClr val="303030"/>
                </a:solidFill>
                <a:ea typeface="Pretendard Regular"/>
              </a:rPr>
              <a:t>파일 업로드 시 확장자를 검증하지 않고</a:t>
            </a:r>
            <a:r>
              <a:rPr lang="en-US" altLang="ko-KR" sz="2800" b="0" i="0" u="none" strike="noStrike" spc="-66" dirty="0">
                <a:solidFill>
                  <a:srgbClr val="303030"/>
                </a:solidFill>
                <a:ea typeface="Pretendard Regular"/>
              </a:rPr>
              <a:t>, </a:t>
            </a:r>
            <a:r>
              <a:rPr lang="ko-KR" altLang="en-US" sz="2800" b="0" i="0" u="none" strike="noStrike" spc="-66" dirty="0">
                <a:solidFill>
                  <a:srgbClr val="303030"/>
                </a:solidFill>
                <a:ea typeface="Pretendard Regular"/>
              </a:rPr>
              <a:t>대용량 파일을 허용하여</a:t>
            </a:r>
            <a:endParaRPr lang="en-US" altLang="ko-KR" sz="2800" b="0" i="0" u="none" strike="noStrike" spc="-66" dirty="0">
              <a:solidFill>
                <a:srgbClr val="303030"/>
              </a:solidFill>
              <a:ea typeface="Pretendard Regular"/>
            </a:endParaRPr>
          </a:p>
          <a:p>
            <a:pPr lvl="0" algn="ctr">
              <a:lnSpc>
                <a:spcPct val="106240"/>
              </a:lnSpc>
            </a:pP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이로 인해 서버의 자원이 고갈</a:t>
            </a:r>
            <a:r>
              <a:rPr lang="en-US" altLang="ko-KR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(Dos) </a:t>
            </a: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되고</a:t>
            </a:r>
            <a:r>
              <a:rPr lang="en-US" altLang="ko-KR" sz="2800" spc="-66" dirty="0">
                <a:solidFill>
                  <a:srgbClr val="303030"/>
                </a:solidFill>
                <a:ea typeface="Pretendard Regular"/>
              </a:rPr>
              <a:t>, </a:t>
            </a:r>
          </a:p>
          <a:p>
            <a:pPr lvl="0" algn="ctr">
              <a:lnSpc>
                <a:spcPct val="106240"/>
              </a:lnSpc>
            </a:pP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웹 쉘 스크립트가 </a:t>
            </a:r>
            <a:r>
              <a:rPr lang="ko-KR" altLang="en-US" sz="2800" spc="-66" dirty="0" err="1">
                <a:solidFill>
                  <a:srgbClr val="303030"/>
                </a:solidFill>
                <a:ea typeface="Pretendard Regular"/>
              </a:rPr>
              <a:t>업로드될</a:t>
            </a: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 수 있는 취약점 발견</a:t>
            </a:r>
            <a:endParaRPr lang="en-US" altLang="ko-KR" sz="2800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F603744F-2414-228A-80E9-F66EA4115B9F}"/>
              </a:ext>
            </a:extLst>
          </p:cNvPr>
          <p:cNvSpPr txBox="1"/>
          <p:nvPr/>
        </p:nvSpPr>
        <p:spPr>
          <a:xfrm>
            <a:off x="14786084" y="8337740"/>
            <a:ext cx="6124765" cy="632012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해결 방안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C8129C35-BDB2-74BA-AE6F-A2FC5935B5BA}"/>
              </a:ext>
            </a:extLst>
          </p:cNvPr>
          <p:cNvSpPr txBox="1"/>
          <p:nvPr/>
        </p:nvSpPr>
        <p:spPr>
          <a:xfrm>
            <a:off x="12454999" y="9144631"/>
            <a:ext cx="10802177" cy="28746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서버로 들어오는 파일에 대해 화이트리스트 기반으로 </a:t>
            </a:r>
            <a:endParaRPr lang="en-US" altLang="ko-KR" sz="2800" spc="-66" dirty="0">
              <a:solidFill>
                <a:srgbClr val="303030"/>
              </a:solidFill>
              <a:ea typeface="Pretendard Regular"/>
            </a:endParaRPr>
          </a:p>
          <a:p>
            <a:pPr lvl="0" algn="ctr">
              <a:lnSpc>
                <a:spcPct val="106240"/>
              </a:lnSpc>
            </a:pP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파일 확장자 타입을 검증하여 허용된 파일 외 모든 파일을 차단하고</a:t>
            </a:r>
            <a:r>
              <a:rPr lang="en-US" altLang="ko-KR" sz="2800" spc="-66" dirty="0">
                <a:solidFill>
                  <a:srgbClr val="303030"/>
                </a:solidFill>
                <a:ea typeface="Pretendard Regular"/>
              </a:rPr>
              <a:t>,</a:t>
            </a:r>
          </a:p>
          <a:p>
            <a:pPr lvl="0" algn="ctr">
              <a:lnSpc>
                <a:spcPct val="106240"/>
              </a:lnSpc>
            </a:pP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서버 부하 방지를 위한 파일 크기를 제한하여</a:t>
            </a:r>
            <a:endParaRPr lang="en-US" altLang="ko-KR" sz="2800" spc="-66" dirty="0">
              <a:solidFill>
                <a:srgbClr val="303030"/>
              </a:solidFill>
              <a:ea typeface="Pretendard Regular"/>
            </a:endParaRPr>
          </a:p>
          <a:p>
            <a:pPr lvl="0" algn="ctr">
              <a:lnSpc>
                <a:spcPct val="106240"/>
              </a:lnSpc>
            </a:pP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서비스 안정성을 확보함 </a:t>
            </a:r>
            <a:endParaRPr lang="en-US" altLang="ko-KR" sz="2800" spc="-66" dirty="0">
              <a:solidFill>
                <a:srgbClr val="303030"/>
              </a:solidFill>
              <a:ea typeface="Pretendard Regular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E8BCA8-529B-478D-0AA4-C07F97BC6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45" y="5493889"/>
            <a:ext cx="10970759" cy="407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144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D290C-84BE-3691-DC12-15B4F47EF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F841897-3862-2534-95A4-5FDC61608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B907ABB-4D9F-6D18-3D9E-007F6CA6C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29E63CD-483C-98B7-FB56-1794EC3C33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5ACE087-BF31-554F-DA11-03A98E225997}"/>
              </a:ext>
            </a:extLst>
          </p:cNvPr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lvl="0" algn="ctr">
              <a:lnSpc>
                <a:spcPct val="84660"/>
              </a:lnSpc>
            </a:pPr>
            <a:r>
              <a:rPr lang="en" altLang="ko-KR" sz="2722" dirty="0">
                <a:solidFill>
                  <a:srgbClr val="F7F7F7"/>
                </a:solidFill>
                <a:latin typeface="Pretendard SemiBold"/>
              </a:rPr>
              <a:t>03</a:t>
            </a:r>
            <a:endParaRPr lang="en" sz="2722" b="0" i="0" u="none" strike="noStrike" dirty="0">
              <a:solidFill>
                <a:srgbClr val="F7F7F7"/>
              </a:solidFill>
              <a:latin typeface="Pretendard Semi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4A3746D-36FD-A0E7-8C31-8A97A869E022}"/>
              </a:ext>
            </a:extLst>
          </p:cNvPr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>
              <a:lnSpc>
                <a:spcPct val="84660"/>
              </a:lnSpc>
            </a:pPr>
            <a:r>
              <a:rPr lang="ko-KR" altLang="en-US" sz="6864" dirty="0">
                <a:solidFill>
                  <a:srgbClr val="343434"/>
                </a:solidFill>
                <a:latin typeface="Pretendard Medium"/>
                <a:ea typeface="Pretendard Medium"/>
              </a:rPr>
              <a:t>파일 업로드 취약점</a:t>
            </a:r>
            <a:endParaRPr lang="ko-KR" altLang="ko-KR" sz="6864" dirty="0">
              <a:solidFill>
                <a:srgbClr val="343434"/>
              </a:solidFill>
              <a:ea typeface="Pretendard Medium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026E7C24-9C20-3F29-5A16-43F0B7B65030}"/>
              </a:ext>
            </a:extLst>
          </p:cNvPr>
          <p:cNvSpPr txBox="1"/>
          <p:nvPr/>
        </p:nvSpPr>
        <p:spPr>
          <a:xfrm>
            <a:off x="10331450" y="3420269"/>
            <a:ext cx="3721100" cy="584200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파일 크기 제한 로직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51B650F2-88B0-BFBE-5589-BE97DAF3AD69}"/>
              </a:ext>
            </a:extLst>
          </p:cNvPr>
          <p:cNvSpPr txBox="1"/>
          <p:nvPr/>
        </p:nvSpPr>
        <p:spPr>
          <a:xfrm>
            <a:off x="1512359" y="8562025"/>
            <a:ext cx="21861992" cy="3352800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200000"/>
              </a:lnSpc>
            </a:pP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서버 자원 보호 및 서비스 안정성 확보를 위해</a:t>
            </a:r>
            <a:r>
              <a:rPr lang="en-US" altLang="ko-KR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파일 업로드 최대 크기를 </a:t>
            </a:r>
            <a:r>
              <a:rPr lang="en-US" altLang="ko-KR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10MB</a:t>
            </a: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로 명시적 강제</a:t>
            </a:r>
            <a:endParaRPr lang="en-US" altLang="ko-KR" sz="2800" spc="-66" dirty="0">
              <a:solidFill>
                <a:srgbClr val="30303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200000"/>
              </a:lnSpc>
            </a:pP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업로드 파일이 이 기준을 초과할 경우 즉시 업로드를 제한하여</a:t>
            </a:r>
            <a:r>
              <a:rPr lang="en-US" altLang="ko-KR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대용량 파일로 인한 서버 자원 고갈</a:t>
            </a:r>
            <a:r>
              <a:rPr lang="en-US" altLang="ko-KR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(Dos </a:t>
            </a: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공격</a:t>
            </a:r>
            <a:r>
              <a:rPr lang="en-US" altLang="ko-KR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) </a:t>
            </a: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위험을 차단</a:t>
            </a:r>
            <a:endParaRPr lang="en-US" altLang="ko-KR" sz="2800" spc="-66" dirty="0">
              <a:solidFill>
                <a:srgbClr val="30303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C6F174-74F9-44FF-5873-56EC7962D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9289" y="5278438"/>
            <a:ext cx="11153914" cy="200961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623BEEF-F414-97BF-79B3-9BF125405B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47856" y="5468178"/>
            <a:ext cx="10026495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409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7827F-868D-226A-5CDD-F0818567D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51348B6-61CC-B82E-6DF3-A674D7D25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58C8B0C-CCC0-45CA-A372-0E18A5210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2B48856-242F-0831-A6D8-C9ED6113B3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D0A8009-6829-143B-B0D2-DD671AB5E7E1}"/>
              </a:ext>
            </a:extLst>
          </p:cNvPr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lvl="0" algn="ctr">
              <a:lnSpc>
                <a:spcPct val="84660"/>
              </a:lnSpc>
            </a:pPr>
            <a:r>
              <a:rPr lang="en" altLang="ko-KR" sz="2722">
                <a:solidFill>
                  <a:srgbClr val="F7F7F7"/>
                </a:solidFill>
                <a:latin typeface="Pretendard SemiBold"/>
              </a:rPr>
              <a:t>03</a:t>
            </a:r>
            <a:endParaRPr lang="en" sz="2722" b="0" i="0" u="none" strike="noStrike" dirty="0">
              <a:solidFill>
                <a:srgbClr val="F7F7F7"/>
              </a:solidFill>
              <a:latin typeface="Pretendard Semi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48E7CAC-720B-E76C-2311-1E64EB0983F5}"/>
              </a:ext>
            </a:extLst>
          </p:cNvPr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>
              <a:lnSpc>
                <a:spcPct val="84660"/>
              </a:lnSpc>
            </a:pPr>
            <a:r>
              <a:rPr lang="ko-KR" altLang="en-US" sz="6864" dirty="0">
                <a:solidFill>
                  <a:srgbClr val="343434"/>
                </a:solidFill>
                <a:latin typeface="Pretendard Medium"/>
                <a:ea typeface="Pretendard Medium"/>
              </a:rPr>
              <a:t>파일 업로드 취약점</a:t>
            </a:r>
            <a:endParaRPr lang="ko-KR" altLang="ko-KR" sz="6864" dirty="0">
              <a:solidFill>
                <a:srgbClr val="343434"/>
              </a:solidFill>
              <a:ea typeface="Pretendard Medium"/>
            </a:endParaRPr>
          </a:p>
        </p:txBody>
      </p:sp>
      <p:sp>
        <p:nvSpPr>
          <p:cNvPr id="20" name="TextBox 9">
            <a:extLst>
              <a:ext uri="{FF2B5EF4-FFF2-40B4-BE49-F238E27FC236}">
                <a16:creationId xmlns:a16="http://schemas.microsoft.com/office/drawing/2014/main" id="{9CC2E966-0CA0-D58D-720B-34EC7DE961C2}"/>
              </a:ext>
            </a:extLst>
          </p:cNvPr>
          <p:cNvSpPr txBox="1"/>
          <p:nvPr/>
        </p:nvSpPr>
        <p:spPr>
          <a:xfrm>
            <a:off x="10331450" y="2930008"/>
            <a:ext cx="3721100" cy="584200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확장자 제한 로직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06528895-F492-6E16-1E04-7A39C9203F2E}"/>
              </a:ext>
            </a:extLst>
          </p:cNvPr>
          <p:cNvSpPr txBox="1"/>
          <p:nvPr/>
        </p:nvSpPr>
        <p:spPr>
          <a:xfrm>
            <a:off x="12679679" y="4011670"/>
            <a:ext cx="11242481" cy="3352800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200000"/>
              </a:lnSpc>
            </a:pP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허용된 확장자</a:t>
            </a:r>
            <a:r>
              <a:rPr lang="en-US" altLang="ko-KR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(jpg, jpeg, </a:t>
            </a:r>
            <a:r>
              <a:rPr lang="en-US" altLang="ko-KR" sz="2800" spc="-66" dirty="0" err="1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png</a:t>
            </a:r>
            <a:r>
              <a:rPr lang="en-US" altLang="ko-KR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gif)</a:t>
            </a: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만 정의하고</a:t>
            </a:r>
            <a:r>
              <a:rPr lang="en-US" altLang="ko-KR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</a:t>
            </a:r>
          </a:p>
          <a:p>
            <a:pPr lvl="0" algn="ctr">
              <a:lnSpc>
                <a:spcPct val="200000"/>
              </a:lnSpc>
            </a:pP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그 외 모든 확장자는 거부하도록 로직을 구현하여</a:t>
            </a:r>
            <a:endParaRPr lang="en-US" altLang="ko-KR" sz="2800" spc="-66" dirty="0">
              <a:solidFill>
                <a:srgbClr val="30303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200000"/>
              </a:lnSpc>
            </a:pP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공격자가 파일 이름이나 확장자를 위장하여 웹 쉘 스크립트를 </a:t>
            </a:r>
            <a:endParaRPr lang="en-US" altLang="ko-KR" sz="2800" spc="-66" dirty="0">
              <a:solidFill>
                <a:srgbClr val="30303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200000"/>
              </a:lnSpc>
            </a:pP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업로드하는 것을 근본적으로 차단</a:t>
            </a:r>
            <a:endParaRPr lang="en-US" altLang="ko-KR" sz="2800" spc="-66" dirty="0">
              <a:solidFill>
                <a:srgbClr val="30303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067F2D0-0B88-E1B0-47E5-255BB039B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8329" y="4924206"/>
            <a:ext cx="9754961" cy="5277587"/>
          </a:xfrm>
          <a:prstGeom prst="rect">
            <a:avLst/>
          </a:prstGeom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01FABB79-D9FD-7900-E7F0-5883A538DF32}"/>
              </a:ext>
            </a:extLst>
          </p:cNvPr>
          <p:cNvSpPr txBox="1"/>
          <p:nvPr/>
        </p:nvSpPr>
        <p:spPr>
          <a:xfrm>
            <a:off x="12679678" y="8242300"/>
            <a:ext cx="11242481" cy="3352800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200000"/>
              </a:lnSpc>
            </a:pP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하지만</a:t>
            </a:r>
            <a:r>
              <a:rPr lang="en-US" altLang="ko-KR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확장자 검증만으로는 공격자가 파일의 실제 확장자를 </a:t>
            </a:r>
            <a:endParaRPr lang="en-US" altLang="ko-KR" sz="2800" spc="-66" dirty="0">
              <a:solidFill>
                <a:srgbClr val="30303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200000"/>
              </a:lnSpc>
            </a:pP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변조할 수 있는 취약점이 존재하기에 파일의 실제 데이터 형식인 </a:t>
            </a:r>
            <a:r>
              <a:rPr lang="en-US" altLang="ko-KR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MIME </a:t>
            </a: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타입을</a:t>
            </a:r>
            <a:endParaRPr lang="en-US" altLang="ko-KR" sz="2800" spc="-66" dirty="0">
              <a:solidFill>
                <a:srgbClr val="30303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200000"/>
              </a:lnSpc>
            </a:pP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확인하여 파일 위조 여부를 판단한 후 미리 정의된 타입이 아닌 경우 거부하여</a:t>
            </a:r>
            <a:endParaRPr lang="en-US" altLang="ko-KR" sz="2800" spc="-66" dirty="0">
              <a:solidFill>
                <a:srgbClr val="30303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200000"/>
              </a:lnSpc>
            </a:pP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보안을 이중으로 강화</a:t>
            </a:r>
            <a:endParaRPr lang="en-US" altLang="ko-KR" sz="2800" spc="-66" dirty="0">
              <a:solidFill>
                <a:srgbClr val="30303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4427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F45CC-4D36-D622-7A90-7C97A596C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E74EEC-3F6C-9FEA-8787-1279F74D4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D00FD24-6D98-7352-FE74-8BA9D268B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DC14C40-AEA3-5DED-B63E-8F05DFC64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B079D6E2-8134-2CAF-172A-D2C59FC2ABEA}"/>
              </a:ext>
            </a:extLst>
          </p:cNvPr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lvl="0" algn="ctr">
              <a:lnSpc>
                <a:spcPct val="84660"/>
              </a:lnSpc>
            </a:pPr>
            <a:r>
              <a:rPr lang="en" sz="2722" b="0" i="0" u="none" strike="noStrike" dirty="0">
                <a:solidFill>
                  <a:srgbClr val="F7F7F7"/>
                </a:solidFill>
                <a:latin typeface="Pretendard SemiBold"/>
              </a:rPr>
              <a:t>01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B19F6A5-F5E7-0071-A3F4-04825C41275E}"/>
              </a:ext>
            </a:extLst>
          </p:cNvPr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 algn="l">
              <a:lnSpc>
                <a:spcPct val="84660"/>
              </a:lnSpc>
            </a:pPr>
            <a:r>
              <a:rPr lang="ko-KR" altLang="en-US" sz="6864" dirty="0">
                <a:solidFill>
                  <a:srgbClr val="343434"/>
                </a:solidFill>
                <a:latin typeface="Pretendard Medium"/>
                <a:ea typeface="Pretendard Medium"/>
              </a:rPr>
              <a:t>주소</a:t>
            </a:r>
            <a:endParaRPr lang="ko-KR" sz="6864" b="0" i="0" u="none" strike="noStrike" dirty="0">
              <a:solidFill>
                <a:srgbClr val="343434"/>
              </a:solidFill>
              <a:ea typeface="Pretendard Medium"/>
            </a:endParaRPr>
          </a:p>
        </p:txBody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5A538FF5-77D1-4696-3C91-C1A80B73153E}"/>
              </a:ext>
            </a:extLst>
          </p:cNvPr>
          <p:cNvSpPr txBox="1"/>
          <p:nvPr/>
        </p:nvSpPr>
        <p:spPr>
          <a:xfrm>
            <a:off x="7580937" y="4624324"/>
            <a:ext cx="546098" cy="482435"/>
          </a:xfrm>
          <a:prstGeom prst="rect">
            <a:avLst/>
          </a:prstGeom>
        </p:spPr>
        <p:txBody>
          <a:bodyPr lIns="0" tIns="21319" rIns="0" bIns="21319" rtlCol="0" anchor="ctr"/>
          <a:lstStyle/>
          <a:p>
            <a:pPr lvl="0" algn="ctr">
              <a:lnSpc>
                <a:spcPct val="106240"/>
              </a:lnSpc>
            </a:pPr>
            <a:r>
              <a:rPr lang="en" sz="2400" b="1" i="0" u="none" strike="noStrike" dirty="0">
                <a:solidFill>
                  <a:schemeClr val="bg1"/>
                </a:solidFill>
                <a:latin typeface="210 MGothic 070"/>
              </a:rPr>
              <a:t>1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D9DFA6A7-368B-5A68-C21E-40343FEDD09F}"/>
              </a:ext>
            </a:extLst>
          </p:cNvPr>
          <p:cNvSpPr txBox="1"/>
          <p:nvPr/>
        </p:nvSpPr>
        <p:spPr>
          <a:xfrm>
            <a:off x="9129617" y="4308318"/>
            <a:ext cx="6124765" cy="632012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사이트 홈페이지 주소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3D2B887E-1C63-8F83-DCA1-A91717C14CC9}"/>
              </a:ext>
            </a:extLst>
          </p:cNvPr>
          <p:cNvSpPr txBox="1"/>
          <p:nvPr/>
        </p:nvSpPr>
        <p:spPr>
          <a:xfrm>
            <a:off x="9129616" y="5256991"/>
            <a:ext cx="6124765" cy="632012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algn="ctr" fontAlgn="base" latinLnBrk="1"/>
            <a:r>
              <a:rPr lang="en-US" altLang="ko-KR" sz="3200" u="sng" dirty="0">
                <a:hlinkClick r:id="rId5"/>
              </a:rPr>
              <a:t>https://koreservation.shop</a:t>
            </a:r>
            <a:endParaRPr lang="en-US" altLang="ko-KR" sz="3200" dirty="0"/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4CF94B84-42AD-9391-91E6-1D8A3A34AE81}"/>
              </a:ext>
            </a:extLst>
          </p:cNvPr>
          <p:cNvSpPr txBox="1"/>
          <p:nvPr/>
        </p:nvSpPr>
        <p:spPr>
          <a:xfrm>
            <a:off x="9129617" y="8805408"/>
            <a:ext cx="6124765" cy="632012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en-US" altLang="ko-KR" sz="3282" b="0" i="0" u="none" strike="noStrike" spc="-66" dirty="0">
                <a:solidFill>
                  <a:srgbClr val="303030"/>
                </a:solidFill>
                <a:ea typeface="Pretendard Regular"/>
              </a:rPr>
              <a:t>Github </a:t>
            </a: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주소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F7B8F5C0-9783-285E-5A6C-C19D82B62090}"/>
              </a:ext>
            </a:extLst>
          </p:cNvPr>
          <p:cNvSpPr txBox="1"/>
          <p:nvPr/>
        </p:nvSpPr>
        <p:spPr>
          <a:xfrm>
            <a:off x="8184306" y="9787535"/>
            <a:ext cx="8015384" cy="632012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algn="ctr" fontAlgn="base" latinLnBrk="1"/>
            <a:r>
              <a:rPr lang="en-US" altLang="ko-KR" sz="3200" u="sng" dirty="0">
                <a:hlinkClick r:id="rId6"/>
              </a:rPr>
              <a:t>https://github.com/taehvvan/reservation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1598235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A57F9-2235-9D13-5D66-6D2738C03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5740AD6-E05F-D3AE-68AD-932DB43AF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9D5A81D-C764-5831-A64F-6D180919F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BF72EB6-7B16-0D10-3A03-52D61904D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67BAD28-7F8D-C9D4-7089-87600A59AD5F}"/>
              </a:ext>
            </a:extLst>
          </p:cNvPr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lvl="0" algn="ctr">
              <a:lnSpc>
                <a:spcPct val="84660"/>
              </a:lnSpc>
            </a:pPr>
            <a:r>
              <a:rPr lang="en" altLang="ko-KR" sz="2722" dirty="0">
                <a:solidFill>
                  <a:srgbClr val="F7F7F7"/>
                </a:solidFill>
                <a:latin typeface="Pretendard SemiBold"/>
              </a:rPr>
              <a:t>03</a:t>
            </a:r>
            <a:endParaRPr lang="en" sz="2722" b="0" i="0" u="none" strike="noStrike" dirty="0">
              <a:solidFill>
                <a:srgbClr val="F7F7F7"/>
              </a:solidFill>
              <a:latin typeface="Pretendard Semi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D7FB5A3-7F64-BC70-1C51-6ABCB2EFB1F8}"/>
              </a:ext>
            </a:extLst>
          </p:cNvPr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 algn="l">
              <a:lnSpc>
                <a:spcPct val="84660"/>
              </a:lnSpc>
            </a:pPr>
            <a:r>
              <a:rPr lang="ko-KR" altLang="en-US" sz="6864" dirty="0">
                <a:solidFill>
                  <a:srgbClr val="343434"/>
                </a:solidFill>
                <a:latin typeface="Pretendard Medium"/>
                <a:ea typeface="Pretendard Medium"/>
              </a:rPr>
              <a:t>결제 로직 보안 강화</a:t>
            </a:r>
            <a:endParaRPr lang="ko-KR" sz="6864" b="0" i="0" u="none" strike="noStrike" dirty="0">
              <a:solidFill>
                <a:srgbClr val="343434"/>
              </a:solidFill>
              <a:ea typeface="Pretendard Medium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D5231949-FD82-E1BD-BF50-1F815E6C7231}"/>
              </a:ext>
            </a:extLst>
          </p:cNvPr>
          <p:cNvSpPr txBox="1"/>
          <p:nvPr/>
        </p:nvSpPr>
        <p:spPr>
          <a:xfrm>
            <a:off x="14786083" y="2909794"/>
            <a:ext cx="6124765" cy="632012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문제점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5497D45E-A8C0-D81A-302A-4CAEAC7AF1E6}"/>
              </a:ext>
            </a:extLst>
          </p:cNvPr>
          <p:cNvSpPr txBox="1"/>
          <p:nvPr/>
        </p:nvSpPr>
        <p:spPr>
          <a:xfrm>
            <a:off x="12454999" y="3970651"/>
            <a:ext cx="10786937" cy="304647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0" tIns="39600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2800" b="0" i="0" u="none" strike="noStrike" spc="-66" dirty="0">
                <a:solidFill>
                  <a:srgbClr val="303030"/>
                </a:solidFill>
                <a:ea typeface="Pretendard Regular"/>
              </a:rPr>
              <a:t>결제 시에 </a:t>
            </a:r>
            <a:r>
              <a:rPr lang="en-US" altLang="ko-KR" sz="2800" b="0" i="0" u="none" strike="noStrike" spc="-66" dirty="0">
                <a:solidFill>
                  <a:srgbClr val="303030"/>
                </a:solidFill>
                <a:ea typeface="Pretendard Regular"/>
              </a:rPr>
              <a:t>Local Storage </a:t>
            </a:r>
            <a:r>
              <a:rPr lang="ko-KR" altLang="en-US" sz="2800" b="0" i="0" u="none" strike="noStrike" spc="-66" dirty="0">
                <a:solidFill>
                  <a:srgbClr val="303030"/>
                </a:solidFill>
                <a:ea typeface="Pretendard Regular"/>
              </a:rPr>
              <a:t>정보 신뢰로 인한 결제 금액 등 </a:t>
            </a:r>
            <a:endParaRPr lang="en-US" altLang="ko-KR" sz="2800" b="0" i="0" u="none" strike="noStrike" spc="-66" dirty="0">
              <a:solidFill>
                <a:srgbClr val="303030"/>
              </a:solidFill>
              <a:ea typeface="Pretendard Regular"/>
            </a:endParaRPr>
          </a:p>
          <a:p>
            <a:pPr lvl="0" algn="ctr">
              <a:lnSpc>
                <a:spcPct val="106240"/>
              </a:lnSpc>
            </a:pP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핵심 데이터를 변조할 수 있는 취약점 발견</a:t>
            </a:r>
            <a:endParaRPr lang="en-US" altLang="ko-KR" sz="2800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36952221-13DA-B2EF-B263-F7274022F303}"/>
              </a:ext>
            </a:extLst>
          </p:cNvPr>
          <p:cNvSpPr txBox="1"/>
          <p:nvPr/>
        </p:nvSpPr>
        <p:spPr>
          <a:xfrm>
            <a:off x="14786084" y="8337740"/>
            <a:ext cx="6124765" cy="632012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해결 방안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407D2D25-6534-7721-33A8-8ABD66973366}"/>
              </a:ext>
            </a:extLst>
          </p:cNvPr>
          <p:cNvSpPr txBox="1"/>
          <p:nvPr/>
        </p:nvSpPr>
        <p:spPr>
          <a:xfrm>
            <a:off x="12454999" y="9144631"/>
            <a:ext cx="10802177" cy="28746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결제 요청 시</a:t>
            </a:r>
            <a:r>
              <a:rPr lang="en-US" altLang="ko-KR" sz="2800" spc="-66" dirty="0">
                <a:solidFill>
                  <a:srgbClr val="303030"/>
                </a:solidFill>
                <a:ea typeface="Pretendard Regular"/>
              </a:rPr>
              <a:t>, </a:t>
            </a: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클라이언트가 보낸 정보를 이용해 </a:t>
            </a:r>
            <a:endParaRPr lang="en-US" altLang="ko-KR" sz="2800" spc="-66" dirty="0">
              <a:solidFill>
                <a:srgbClr val="303030"/>
              </a:solidFill>
              <a:ea typeface="Pretendard Regular"/>
            </a:endParaRPr>
          </a:p>
          <a:p>
            <a:pPr lvl="0" algn="ctr">
              <a:lnSpc>
                <a:spcPct val="106240"/>
              </a:lnSpc>
            </a:pPr>
            <a:r>
              <a:rPr lang="en-US" altLang="ko-KR" sz="2800" spc="-66" dirty="0">
                <a:solidFill>
                  <a:srgbClr val="303030"/>
                </a:solidFill>
                <a:ea typeface="Pretendard Regular"/>
              </a:rPr>
              <a:t>DB</a:t>
            </a: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에 저장되어 있는 상태를 다시 확인 후</a:t>
            </a:r>
            <a:r>
              <a:rPr lang="en-US" altLang="ko-KR" sz="2800" spc="-66" dirty="0">
                <a:solidFill>
                  <a:srgbClr val="303030"/>
                </a:solidFill>
                <a:ea typeface="Pretendard Regular"/>
              </a:rPr>
              <a:t>,</a:t>
            </a:r>
          </a:p>
          <a:p>
            <a:pPr lvl="0" algn="ctr">
              <a:lnSpc>
                <a:spcPct val="106240"/>
              </a:lnSpc>
            </a:pP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이 값과 클라이언트의 요청 값이 일치하는지 </a:t>
            </a:r>
            <a:endParaRPr lang="en-US" altLang="ko-KR" sz="2800" spc="-66" dirty="0">
              <a:solidFill>
                <a:srgbClr val="303030"/>
              </a:solidFill>
              <a:ea typeface="Pretendard Regular"/>
            </a:endParaRPr>
          </a:p>
          <a:p>
            <a:pPr lvl="0" algn="ctr">
              <a:lnSpc>
                <a:spcPct val="106240"/>
              </a:lnSpc>
            </a:pP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서버에서 최종 검증하도록 로직 변경</a:t>
            </a:r>
            <a:endParaRPr lang="en-US" altLang="ko-KR" sz="2800" spc="-66" dirty="0">
              <a:solidFill>
                <a:srgbClr val="303030"/>
              </a:solidFill>
              <a:ea typeface="Pretendard Regular"/>
            </a:endParaRPr>
          </a:p>
        </p:txBody>
      </p:sp>
      <p:pic>
        <p:nvPicPr>
          <p:cNvPr id="3078" name="Picture 6" descr="사이버 범죄 아이콘 해커 데이터 도난 벡터, 해커, 사이버 범죄, 보안 PNG, 일러스트 및 벡터 에 대한 무료 다운로드 -  Pngtree">
            <a:extLst>
              <a:ext uri="{FF2B5EF4-FFF2-40B4-BE49-F238E27FC236}">
                <a16:creationId xmlns:a16="http://schemas.microsoft.com/office/drawing/2014/main" id="{17896610-DEB0-03BD-C576-3E0226A4E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4275137"/>
            <a:ext cx="7451617" cy="745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258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AB47C-3481-C3F9-385C-103A63DA4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AE8F481-5566-B10F-3A67-38982E5DD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2B8BBB3-80EF-A7D1-1E6C-E34C111EC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FFED8D0-9488-B082-6171-D05D384EC7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FD0F6F1-3A98-DF98-6C38-C375F3815C8E}"/>
              </a:ext>
            </a:extLst>
          </p:cNvPr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lvl="0" algn="ctr">
              <a:lnSpc>
                <a:spcPct val="84660"/>
              </a:lnSpc>
            </a:pPr>
            <a:r>
              <a:rPr lang="en" altLang="ko-KR" sz="2722" dirty="0">
                <a:solidFill>
                  <a:srgbClr val="F7F7F7"/>
                </a:solidFill>
                <a:latin typeface="Pretendard SemiBold"/>
              </a:rPr>
              <a:t>03</a:t>
            </a:r>
            <a:endParaRPr lang="en" sz="2722" b="0" i="0" u="none" strike="noStrike" dirty="0">
              <a:solidFill>
                <a:srgbClr val="F7F7F7"/>
              </a:solidFill>
              <a:latin typeface="Pretendard Semi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5ED1486-C398-44C6-BCF0-A5B1114AF585}"/>
              </a:ext>
            </a:extLst>
          </p:cNvPr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>
              <a:lnSpc>
                <a:spcPct val="84660"/>
              </a:lnSpc>
            </a:pPr>
            <a:r>
              <a:rPr lang="ko-KR" altLang="en-US" sz="6864" dirty="0">
                <a:solidFill>
                  <a:srgbClr val="343434"/>
                </a:solidFill>
                <a:latin typeface="Pretendard Medium"/>
                <a:ea typeface="Pretendard Medium"/>
              </a:rPr>
              <a:t>결제 로직 보안 강화</a:t>
            </a:r>
            <a:endParaRPr lang="ko-KR" altLang="ko-KR" sz="6864" dirty="0">
              <a:solidFill>
                <a:srgbClr val="343434"/>
              </a:solidFill>
              <a:ea typeface="Pretendard Medium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EF99581F-4453-2F5B-F21A-6137D28657E8}"/>
              </a:ext>
            </a:extLst>
          </p:cNvPr>
          <p:cNvSpPr txBox="1"/>
          <p:nvPr/>
        </p:nvSpPr>
        <p:spPr>
          <a:xfrm>
            <a:off x="5308604" y="2794000"/>
            <a:ext cx="14935194" cy="1210469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3282" spc="-66" dirty="0">
                <a:solidFill>
                  <a:srgbClr val="303030"/>
                </a:solidFill>
                <a:ea typeface="Pretendard Regular"/>
              </a:rPr>
              <a:t>기존 </a:t>
            </a:r>
            <a:r>
              <a:rPr lang="en-US" altLang="ko-KR" sz="3282" spc="-66" dirty="0" err="1">
                <a:solidFill>
                  <a:srgbClr val="303030"/>
                </a:solidFill>
                <a:ea typeface="Pretendard Regular"/>
              </a:rPr>
              <a:t>localStorage</a:t>
            </a:r>
            <a:r>
              <a:rPr lang="ko-KR" altLang="en-US" sz="3282" spc="-66" dirty="0">
                <a:solidFill>
                  <a:srgbClr val="303030"/>
                </a:solidFill>
                <a:ea typeface="Pretendard Regular"/>
              </a:rPr>
              <a:t>에 저장된 값을 신뢰하여 가져오는 것이 아닌</a:t>
            </a:r>
            <a:r>
              <a:rPr lang="en-US" altLang="ko-KR" sz="3282" spc="-66" dirty="0">
                <a:solidFill>
                  <a:srgbClr val="303030"/>
                </a:solidFill>
                <a:ea typeface="Pretendard Regular"/>
              </a:rPr>
              <a:t>,</a:t>
            </a:r>
          </a:p>
          <a:p>
            <a:pPr lvl="0" algn="ctr">
              <a:lnSpc>
                <a:spcPct val="106240"/>
              </a:lnSpc>
            </a:pPr>
            <a:r>
              <a:rPr lang="en-US" altLang="ko-KR" sz="3282" spc="-66" dirty="0" err="1">
                <a:solidFill>
                  <a:srgbClr val="303030"/>
                </a:solidFill>
                <a:ea typeface="Pretendard Regular"/>
              </a:rPr>
              <a:t>localStorage</a:t>
            </a:r>
            <a:r>
              <a:rPr lang="ko-KR" altLang="en-US" sz="3282" spc="-66" dirty="0">
                <a:solidFill>
                  <a:srgbClr val="303030"/>
                </a:solidFill>
                <a:ea typeface="Pretendard Regular"/>
              </a:rPr>
              <a:t>에 저장된 값과</a:t>
            </a:r>
            <a:r>
              <a:rPr lang="en-US" altLang="ko-KR" sz="3282" spc="-66" dirty="0">
                <a:solidFill>
                  <a:srgbClr val="303030"/>
                </a:solidFill>
                <a:ea typeface="Pretendard Regular"/>
              </a:rPr>
              <a:t>, DB</a:t>
            </a:r>
            <a:r>
              <a:rPr lang="ko-KR" altLang="en-US" sz="3282" spc="-66" dirty="0">
                <a:solidFill>
                  <a:srgbClr val="303030"/>
                </a:solidFill>
                <a:ea typeface="Pretendard Regular"/>
              </a:rPr>
              <a:t>에 저장된 값을 검증 후에 가져오는 로직 구현</a:t>
            </a:r>
            <a:endParaRPr lang="en-US" altLang="ko-KR" sz="3282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1FECE009-9C6C-3A22-86E4-1021EC449F60}"/>
              </a:ext>
            </a:extLst>
          </p:cNvPr>
          <p:cNvSpPr txBox="1"/>
          <p:nvPr/>
        </p:nvSpPr>
        <p:spPr>
          <a:xfrm>
            <a:off x="1512359" y="8562025"/>
            <a:ext cx="21861992" cy="3352800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200000"/>
              </a:lnSpc>
            </a:pP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클라이언트가 보낸 데이터는 절대 신뢰하지 않는다는 원칙을 확립하고</a:t>
            </a:r>
            <a:r>
              <a:rPr lang="en-US" altLang="ko-KR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중요 로직을 서버 중심으로 이관</a:t>
            </a:r>
            <a:endParaRPr lang="en-US" altLang="ko-KR" sz="2800" spc="-66" dirty="0">
              <a:solidFill>
                <a:srgbClr val="30303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200000"/>
              </a:lnSpc>
            </a:pP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이 로직으로 인해 공격자가 </a:t>
            </a:r>
            <a:r>
              <a:rPr lang="en-US" altLang="ko-KR" sz="2800" spc="-66" dirty="0" err="1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localStorage</a:t>
            </a:r>
            <a:r>
              <a:rPr lang="en-US" altLang="ko-KR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값을 변조하더라도 서버 </a:t>
            </a:r>
            <a:r>
              <a:rPr lang="en-US" altLang="ko-KR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DB</a:t>
            </a: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의 원본 데이터와 다를 경우</a:t>
            </a:r>
            <a:endParaRPr lang="en-US" altLang="ko-KR" sz="2800" spc="-66" dirty="0">
              <a:solidFill>
                <a:srgbClr val="30303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200000"/>
              </a:lnSpc>
            </a:pP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거부하여</a:t>
            </a:r>
            <a:r>
              <a:rPr lang="en-US" altLang="ko-KR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데이터 변조를 통한 경제적 손실을 완벽히 차단</a:t>
            </a:r>
            <a:endParaRPr lang="en-US" altLang="ko-KR" sz="2800" spc="-66" dirty="0">
              <a:solidFill>
                <a:srgbClr val="30303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20C3D4-F072-24D5-2F03-7B1199F1C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4036" y="4870037"/>
            <a:ext cx="9164329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134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F02A4-50A2-5DA5-ED47-0BC8BF277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52B28C2-CCB6-343B-EDE0-71030F6D9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FA213BE-9A9C-C9D1-9558-CF7879E6E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D4060E9-9883-4764-A949-5F72EEFFD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0B7982E7-13C3-84F5-D400-88EA29020267}"/>
              </a:ext>
            </a:extLst>
          </p:cNvPr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lvl="0" algn="ctr">
              <a:lnSpc>
                <a:spcPct val="84660"/>
              </a:lnSpc>
            </a:pPr>
            <a:r>
              <a:rPr lang="en" altLang="ko-KR" sz="2722" dirty="0">
                <a:solidFill>
                  <a:srgbClr val="F7F7F7"/>
                </a:solidFill>
                <a:latin typeface="Pretendard SemiBold"/>
              </a:rPr>
              <a:t>03</a:t>
            </a:r>
            <a:endParaRPr lang="en" sz="2722" b="0" i="0" u="none" strike="noStrike" dirty="0">
              <a:solidFill>
                <a:srgbClr val="F7F7F7"/>
              </a:solidFill>
              <a:latin typeface="Pretendard Semi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336A1F5-DD6B-3B80-7C63-3CB11C0173B9}"/>
              </a:ext>
            </a:extLst>
          </p:cNvPr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 algn="l">
              <a:lnSpc>
                <a:spcPct val="84660"/>
              </a:lnSpc>
            </a:pPr>
            <a:r>
              <a:rPr lang="ko-KR" altLang="en-US" sz="6864" b="0" i="0" u="none" strike="noStrike" dirty="0">
                <a:solidFill>
                  <a:srgbClr val="343434"/>
                </a:solidFill>
                <a:latin typeface="Pretendard Medium"/>
                <a:ea typeface="Pretendard Medium"/>
              </a:rPr>
              <a:t>화이트라벨 오류 페이지 노출</a:t>
            </a:r>
            <a:endParaRPr lang="ko-KR" sz="6864" b="0" i="0" u="none" strike="noStrike" dirty="0">
              <a:solidFill>
                <a:srgbClr val="343434"/>
              </a:solidFill>
              <a:ea typeface="Pretendard Medium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9D5B0F81-4B29-C67A-18F9-AFDB23A4486C}"/>
              </a:ext>
            </a:extLst>
          </p:cNvPr>
          <p:cNvSpPr txBox="1"/>
          <p:nvPr/>
        </p:nvSpPr>
        <p:spPr>
          <a:xfrm>
            <a:off x="14786083" y="2909794"/>
            <a:ext cx="6124765" cy="632012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문제점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D426AF00-9F32-1CE7-2B9E-AADAF231B419}"/>
              </a:ext>
            </a:extLst>
          </p:cNvPr>
          <p:cNvSpPr txBox="1"/>
          <p:nvPr/>
        </p:nvSpPr>
        <p:spPr>
          <a:xfrm>
            <a:off x="12454999" y="3970651"/>
            <a:ext cx="10786937" cy="304647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0" tIns="39600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2800" b="0" i="0" u="none" strike="noStrike" spc="-66" dirty="0">
                <a:solidFill>
                  <a:srgbClr val="303030"/>
                </a:solidFill>
                <a:ea typeface="Pretendard Regular"/>
              </a:rPr>
              <a:t>웹 사이트 오류 발생 시</a:t>
            </a:r>
            <a:r>
              <a:rPr lang="en-US" altLang="ko-KR" sz="2800" b="0" i="0" u="none" strike="noStrike" spc="-66" dirty="0">
                <a:solidFill>
                  <a:srgbClr val="303030"/>
                </a:solidFill>
                <a:ea typeface="Pretendard Regular"/>
              </a:rPr>
              <a:t>, </a:t>
            </a:r>
            <a:r>
              <a:rPr lang="ko-KR" altLang="en-US" sz="2800" b="0" i="0" u="none" strike="noStrike" spc="-66" dirty="0">
                <a:solidFill>
                  <a:srgbClr val="303030"/>
                </a:solidFill>
                <a:ea typeface="Pretendard Regular"/>
              </a:rPr>
              <a:t>스프링 부트의 기본 오류 페이지가</a:t>
            </a:r>
            <a:endParaRPr lang="en-US" altLang="ko-KR" sz="2800" b="0" i="0" u="none" strike="noStrike" spc="-66" dirty="0">
              <a:solidFill>
                <a:srgbClr val="303030"/>
              </a:solidFill>
              <a:ea typeface="Pretendard Regular"/>
            </a:endParaRPr>
          </a:p>
          <a:p>
            <a:pPr lvl="0" algn="ctr">
              <a:lnSpc>
                <a:spcPct val="106240"/>
              </a:lnSpc>
            </a:pP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노출이 되는데</a:t>
            </a:r>
            <a:r>
              <a:rPr lang="en-US" altLang="ko-KR" sz="2800" spc="-66" dirty="0">
                <a:solidFill>
                  <a:srgbClr val="303030"/>
                </a:solidFill>
                <a:ea typeface="Pretendard Regular"/>
              </a:rPr>
              <a:t>, </a:t>
            </a: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이 페이지에는 서버 버전</a:t>
            </a:r>
            <a:r>
              <a:rPr lang="en-US" altLang="ko-KR" sz="2800" spc="-66" dirty="0">
                <a:solidFill>
                  <a:srgbClr val="303030"/>
                </a:solidFill>
                <a:ea typeface="Pretendard Regular"/>
              </a:rPr>
              <a:t>, </a:t>
            </a: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오류가 발생한 경로 등</a:t>
            </a:r>
            <a:endParaRPr lang="en-US" altLang="ko-KR" sz="2800" spc="-66" dirty="0">
              <a:solidFill>
                <a:srgbClr val="303030"/>
              </a:solidFill>
              <a:ea typeface="Pretendard Regular"/>
            </a:endParaRPr>
          </a:p>
          <a:p>
            <a:pPr lvl="0" algn="ctr">
              <a:lnSpc>
                <a:spcPct val="106240"/>
              </a:lnSpc>
            </a:pPr>
            <a:r>
              <a:rPr lang="ko-KR" altLang="en-US" sz="2800" b="0" i="0" u="none" strike="noStrike" spc="-66" dirty="0">
                <a:solidFill>
                  <a:srgbClr val="303030"/>
                </a:solidFill>
                <a:ea typeface="Pretendard Regular"/>
              </a:rPr>
              <a:t>공격자가 악용할 수 있는 기술적 정보를 함께 노출하는 </a:t>
            </a: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문제 발견</a:t>
            </a:r>
            <a:endParaRPr lang="en-US" altLang="ko-KR" sz="2800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3348BE34-8F7E-A107-6C50-FBD07D332CBC}"/>
              </a:ext>
            </a:extLst>
          </p:cNvPr>
          <p:cNvSpPr txBox="1"/>
          <p:nvPr/>
        </p:nvSpPr>
        <p:spPr>
          <a:xfrm>
            <a:off x="14786084" y="8337740"/>
            <a:ext cx="6124765" cy="632012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해결 방안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C05CEFD6-EF00-4870-6A0E-00D48AA81ED0}"/>
              </a:ext>
            </a:extLst>
          </p:cNvPr>
          <p:cNvSpPr txBox="1"/>
          <p:nvPr/>
        </p:nvSpPr>
        <p:spPr>
          <a:xfrm>
            <a:off x="12454999" y="9144631"/>
            <a:ext cx="10802177" cy="28746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복잡한 기술 정보가 담긴 에러 페이지 대신</a:t>
            </a:r>
            <a:r>
              <a:rPr lang="en-US" altLang="ko-KR" sz="2800" spc="-66" dirty="0">
                <a:solidFill>
                  <a:srgbClr val="303030"/>
                </a:solidFill>
                <a:ea typeface="Pretendard Regular"/>
              </a:rPr>
              <a:t>,</a:t>
            </a:r>
          </a:p>
          <a:p>
            <a:pPr lvl="0" algn="ctr">
              <a:lnSpc>
                <a:spcPct val="106240"/>
              </a:lnSpc>
            </a:pP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개발자가 직접 디자인하고 작성한</a:t>
            </a:r>
            <a:endParaRPr lang="en-US" altLang="ko-KR" sz="2800" spc="-66" dirty="0">
              <a:solidFill>
                <a:srgbClr val="303030"/>
              </a:solidFill>
              <a:ea typeface="Pretendard Regular"/>
            </a:endParaRPr>
          </a:p>
          <a:p>
            <a:pPr lvl="0" algn="ctr">
              <a:lnSpc>
                <a:spcPct val="106240"/>
              </a:lnSpc>
            </a:pP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안전한 오류 페이지만 사용자에게 보여주도록 로직 구현</a:t>
            </a:r>
            <a:endParaRPr lang="en-US" altLang="ko-KR" sz="2800" spc="-66" dirty="0">
              <a:solidFill>
                <a:srgbClr val="303030"/>
              </a:solidFill>
              <a:ea typeface="Pretendard Regular"/>
            </a:endParaRPr>
          </a:p>
        </p:txBody>
      </p:sp>
      <p:pic>
        <p:nvPicPr>
          <p:cNvPr id="3078" name="Picture 6" descr="사이버 범죄 아이콘 해커 데이터 도난 벡터, 해커, 사이버 범죄, 보안 PNG, 일러스트 및 벡터 에 대한 무료 다운로드 -  Pngtree">
            <a:extLst>
              <a:ext uri="{FF2B5EF4-FFF2-40B4-BE49-F238E27FC236}">
                <a16:creationId xmlns:a16="http://schemas.microsoft.com/office/drawing/2014/main" id="{BF2DBAEB-8D77-1268-061E-CE345E72D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4275137"/>
            <a:ext cx="7451617" cy="745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482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B0104-B801-2B4F-846C-D7DF32A1E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8E06BEF-65A9-1A7A-2E85-08325F271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432DCE3-553B-8945-E061-F9F77AB7B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67A471B-4051-F751-D409-021F0CEE5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ADF4F93-B048-9C3D-6C1A-DA07E151B9A7}"/>
              </a:ext>
            </a:extLst>
          </p:cNvPr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lvl="0" algn="ctr">
              <a:lnSpc>
                <a:spcPct val="84660"/>
              </a:lnSpc>
            </a:pPr>
            <a:r>
              <a:rPr lang="en" altLang="ko-KR" sz="2722" dirty="0">
                <a:solidFill>
                  <a:srgbClr val="F7F7F7"/>
                </a:solidFill>
                <a:latin typeface="Pretendard SemiBold"/>
              </a:rPr>
              <a:t>03</a:t>
            </a:r>
            <a:endParaRPr lang="en" sz="2722" b="0" i="0" u="none" strike="noStrike" dirty="0">
              <a:solidFill>
                <a:srgbClr val="F7F7F7"/>
              </a:solidFill>
              <a:latin typeface="Pretendard Semi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F975B81-709C-D196-B5B7-8FE3072BFD20}"/>
              </a:ext>
            </a:extLst>
          </p:cNvPr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>
              <a:lnSpc>
                <a:spcPct val="84660"/>
              </a:lnSpc>
            </a:pPr>
            <a:r>
              <a:rPr lang="ko-KR" altLang="en-US" sz="6864" dirty="0">
                <a:solidFill>
                  <a:srgbClr val="343434"/>
                </a:solidFill>
                <a:latin typeface="Pretendard Medium"/>
                <a:ea typeface="Pretendard Medium"/>
              </a:rPr>
              <a:t>화이트라벨 오류 페이지 노출</a:t>
            </a:r>
            <a:endParaRPr lang="ko-KR" altLang="ko-KR" sz="6864" dirty="0">
              <a:solidFill>
                <a:srgbClr val="343434"/>
              </a:solidFill>
              <a:ea typeface="Pretendard Medium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3EEEA4B0-1A3A-2C8F-6637-54E289C55F3C}"/>
              </a:ext>
            </a:extLst>
          </p:cNvPr>
          <p:cNvSpPr txBox="1"/>
          <p:nvPr/>
        </p:nvSpPr>
        <p:spPr>
          <a:xfrm>
            <a:off x="1512359" y="9048750"/>
            <a:ext cx="21861992" cy="3352800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200000"/>
              </a:lnSpc>
            </a:pP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웹 사이트에서 오류가 발생했을 때</a:t>
            </a:r>
            <a:r>
              <a:rPr lang="en-US" altLang="ko-KR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서버가 어떤 기술</a:t>
            </a:r>
            <a:r>
              <a:rPr lang="en-US" altLang="ko-KR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(</a:t>
            </a: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버전</a:t>
            </a:r>
            <a:r>
              <a:rPr lang="en-US" altLang="ko-KR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)</a:t>
            </a: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을 쓰는지</a:t>
            </a:r>
            <a:r>
              <a:rPr lang="en-US" altLang="ko-KR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</a:p>
          <a:p>
            <a:pPr lvl="0" algn="ctr">
              <a:lnSpc>
                <a:spcPct val="200000"/>
              </a:lnSpc>
            </a:pP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오류가 어느 경로에서 발생했는지 등 민감한 정보가 그대로 노출되어</a:t>
            </a:r>
            <a:endParaRPr lang="en-US" altLang="ko-KR" sz="2800" spc="-66" dirty="0">
              <a:solidFill>
                <a:srgbClr val="30303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200000"/>
              </a:lnSpc>
            </a:pP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보안상 위험을 유발하는 문제 발견</a:t>
            </a:r>
            <a:endParaRPr lang="en-US" altLang="ko-KR" sz="2800" spc="-66" dirty="0">
              <a:solidFill>
                <a:srgbClr val="30303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8B50BBA-C040-DFC0-AD74-309E9F5F21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3663152"/>
            <a:ext cx="12725400" cy="53855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7F8095-025A-02D3-412A-42777A06C153}"/>
              </a:ext>
            </a:extLst>
          </p:cNvPr>
          <p:cNvSpPr txBox="1"/>
          <p:nvPr/>
        </p:nvSpPr>
        <p:spPr>
          <a:xfrm>
            <a:off x="7429500" y="2596874"/>
            <a:ext cx="952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스프링 부트의 기본 오류 페이지</a:t>
            </a:r>
          </a:p>
        </p:txBody>
      </p:sp>
    </p:spTree>
    <p:extLst>
      <p:ext uri="{BB962C8B-B14F-4D97-AF65-F5344CB8AC3E}">
        <p14:creationId xmlns:p14="http://schemas.microsoft.com/office/powerpoint/2010/main" val="1528915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9027D-2CA3-94AC-B5D3-0358867B8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B9BC8F9-C673-A56B-31AB-99F3C90AB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07012D9-F4F2-F6EE-37EE-F0175D7DB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81577F6-4A23-A3B6-8ABE-C32FA621C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2E7A982-5C0A-6DA8-8F73-0B22C6F345D2}"/>
              </a:ext>
            </a:extLst>
          </p:cNvPr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lvl="0" algn="ctr">
              <a:lnSpc>
                <a:spcPct val="84660"/>
              </a:lnSpc>
            </a:pPr>
            <a:r>
              <a:rPr lang="en" altLang="ko-KR" sz="2722" dirty="0">
                <a:solidFill>
                  <a:srgbClr val="F7F7F7"/>
                </a:solidFill>
                <a:latin typeface="Pretendard SemiBold"/>
              </a:rPr>
              <a:t>03</a:t>
            </a:r>
            <a:endParaRPr lang="en" sz="2722" b="0" i="0" u="none" strike="noStrike" dirty="0">
              <a:solidFill>
                <a:srgbClr val="F7F7F7"/>
              </a:solidFill>
              <a:latin typeface="Pretendard Semi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852C2BA-F8CC-A275-9687-6A553438827B}"/>
              </a:ext>
            </a:extLst>
          </p:cNvPr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>
              <a:lnSpc>
                <a:spcPct val="84660"/>
              </a:lnSpc>
            </a:pPr>
            <a:r>
              <a:rPr lang="ko-KR" altLang="en-US" sz="6864" dirty="0">
                <a:solidFill>
                  <a:srgbClr val="343434"/>
                </a:solidFill>
                <a:latin typeface="Pretendard Medium"/>
                <a:ea typeface="Pretendard Medium"/>
              </a:rPr>
              <a:t>화이트라벨 오류 페이지 노출</a:t>
            </a:r>
            <a:endParaRPr lang="ko-KR" altLang="ko-KR" sz="6864" dirty="0">
              <a:solidFill>
                <a:srgbClr val="343434"/>
              </a:solidFill>
              <a:ea typeface="Pretendard Medium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B760A6B1-1C70-5925-CA10-EC42A04AA4E6}"/>
              </a:ext>
            </a:extLst>
          </p:cNvPr>
          <p:cNvSpPr txBox="1"/>
          <p:nvPr/>
        </p:nvSpPr>
        <p:spPr>
          <a:xfrm>
            <a:off x="1512359" y="9048750"/>
            <a:ext cx="21861992" cy="3352800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200000"/>
              </a:lnSpc>
            </a:pP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오류 처리를 가로채는 </a:t>
            </a:r>
            <a:r>
              <a:rPr lang="en-US" altLang="ko-KR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Controller</a:t>
            </a: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를 만들어 복잡한 기술 정보가 모두 나오는 페이지 대신</a:t>
            </a:r>
            <a:r>
              <a:rPr lang="en-US" altLang="ko-KR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</a:p>
          <a:p>
            <a:pPr lvl="0" algn="ctr">
              <a:lnSpc>
                <a:spcPct val="200000"/>
              </a:lnSpc>
            </a:pP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미리 정의한 간단한 오류 메시지만 사용자에게 전달하도록</a:t>
            </a:r>
            <a:r>
              <a:rPr lang="en-US" altLang="ko-KR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강제하여 정보 노출을 완벽하게 차단</a:t>
            </a:r>
            <a:endParaRPr lang="en-US" altLang="ko-KR" sz="2800" spc="-66" dirty="0">
              <a:solidFill>
                <a:srgbClr val="30303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8DC2D0-B659-77B9-A06A-1763C94F3A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4044271"/>
            <a:ext cx="11208125" cy="39699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827CA7C-CECB-F196-9441-5BF960B3F8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370" y="4077401"/>
            <a:ext cx="658633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09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D8F34-41F8-7D03-26E8-22796CFAA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1FE91DA-BDAE-D596-BA0D-6DA16B2A7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D8185518-70D0-D658-96BC-A90817BE0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E53C5FD-E73E-9D7A-CBA0-08778E13D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BA9E946-CB1E-9C75-BC21-76E9F828EF27}"/>
              </a:ext>
            </a:extLst>
          </p:cNvPr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lvl="0" algn="ctr">
              <a:lnSpc>
                <a:spcPct val="84660"/>
              </a:lnSpc>
            </a:pPr>
            <a:r>
              <a:rPr lang="en" altLang="ko-KR" sz="2722">
                <a:solidFill>
                  <a:srgbClr val="F7F7F7"/>
                </a:solidFill>
                <a:latin typeface="Pretendard SemiBold"/>
              </a:rPr>
              <a:t>03</a:t>
            </a:r>
            <a:endParaRPr lang="en" sz="2722" b="0" i="0" u="none" strike="noStrike" dirty="0">
              <a:solidFill>
                <a:srgbClr val="F7F7F7"/>
              </a:solidFill>
              <a:latin typeface="Pretendard Semi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E88263D-7721-ACE3-B169-E74D66154EBF}"/>
              </a:ext>
            </a:extLst>
          </p:cNvPr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 algn="l">
              <a:lnSpc>
                <a:spcPct val="84660"/>
              </a:lnSpc>
            </a:pPr>
            <a:r>
              <a:rPr lang="ko-KR" altLang="en-US" sz="6864" b="0" i="0" u="none" strike="noStrike" dirty="0">
                <a:solidFill>
                  <a:srgbClr val="343434"/>
                </a:solidFill>
                <a:latin typeface="Pretendard Medium"/>
                <a:ea typeface="Pretendard Medium"/>
              </a:rPr>
              <a:t>반복 요청 감지</a:t>
            </a:r>
            <a:endParaRPr lang="ko-KR" sz="6864" b="0" i="0" u="none" strike="noStrike" dirty="0">
              <a:solidFill>
                <a:srgbClr val="343434"/>
              </a:solidFill>
              <a:ea typeface="Pretendard Medium"/>
            </a:endParaRP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A390EEB7-5DE3-0EFD-8D79-B8BB36AAF866}"/>
              </a:ext>
            </a:extLst>
          </p:cNvPr>
          <p:cNvSpPr txBox="1"/>
          <p:nvPr/>
        </p:nvSpPr>
        <p:spPr>
          <a:xfrm>
            <a:off x="14786083" y="2909794"/>
            <a:ext cx="6124765" cy="632012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문제점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8B2F120B-2866-2869-E620-CBD0058B0589}"/>
              </a:ext>
            </a:extLst>
          </p:cNvPr>
          <p:cNvSpPr txBox="1"/>
          <p:nvPr/>
        </p:nvSpPr>
        <p:spPr>
          <a:xfrm>
            <a:off x="12454999" y="3970651"/>
            <a:ext cx="10786937" cy="304647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0" tIns="39600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2800" b="0" i="0" u="none" strike="noStrike" spc="-66" dirty="0">
                <a:solidFill>
                  <a:srgbClr val="303030"/>
                </a:solidFill>
                <a:ea typeface="Pretendard Regular"/>
              </a:rPr>
              <a:t>동일하거나 유사한 요청이 짧은 시간 내에 반복적으로 집중될 경우</a:t>
            </a:r>
            <a:endParaRPr lang="en-US" altLang="ko-KR" sz="2800" b="0" i="0" u="none" strike="noStrike" spc="-66" dirty="0">
              <a:solidFill>
                <a:srgbClr val="303030"/>
              </a:solidFill>
              <a:ea typeface="Pretendard Regular"/>
            </a:endParaRPr>
          </a:p>
          <a:p>
            <a:pPr lvl="0" algn="ctr">
              <a:lnSpc>
                <a:spcPct val="106240"/>
              </a:lnSpc>
            </a:pP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이는 서버 부하를 유발하는 비정상적인 접근 일 가능성이 있음에도</a:t>
            </a:r>
            <a:endParaRPr lang="en-US" altLang="ko-KR" sz="2800" spc="-66" dirty="0">
              <a:solidFill>
                <a:srgbClr val="303030"/>
              </a:solidFill>
              <a:ea typeface="Pretendard Regular"/>
            </a:endParaRPr>
          </a:p>
          <a:p>
            <a:pPr lvl="0" algn="ctr">
              <a:lnSpc>
                <a:spcPct val="106240"/>
              </a:lnSpc>
            </a:pPr>
            <a:r>
              <a:rPr lang="ko-KR" altLang="en-US" sz="2800" b="0" i="0" u="none" strike="noStrike" spc="-66" dirty="0">
                <a:solidFill>
                  <a:srgbClr val="303030"/>
                </a:solidFill>
                <a:ea typeface="Pretendard Regular"/>
              </a:rPr>
              <a:t>이를 감시하는 체계가 없었던 문제</a:t>
            </a:r>
            <a:endParaRPr lang="en-US" altLang="ko-KR" sz="2800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80D79024-3F00-9ABE-4ABF-1BEB8C7F807E}"/>
              </a:ext>
            </a:extLst>
          </p:cNvPr>
          <p:cNvSpPr txBox="1"/>
          <p:nvPr/>
        </p:nvSpPr>
        <p:spPr>
          <a:xfrm>
            <a:off x="14786084" y="8337740"/>
            <a:ext cx="6124765" cy="632012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해결 방안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D84FCBA0-2759-284F-F600-5821479DD03A}"/>
              </a:ext>
            </a:extLst>
          </p:cNvPr>
          <p:cNvSpPr txBox="1"/>
          <p:nvPr/>
        </p:nvSpPr>
        <p:spPr>
          <a:xfrm>
            <a:off x="12454999" y="9144631"/>
            <a:ext cx="10802177" cy="28746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이러한 반복 요청을 실시간으로 감지하고 기록하여</a:t>
            </a:r>
            <a:r>
              <a:rPr lang="en-US" altLang="ko-KR" sz="2800" spc="-66" dirty="0">
                <a:solidFill>
                  <a:srgbClr val="303030"/>
                </a:solidFill>
                <a:ea typeface="Pretendard Regular"/>
              </a:rPr>
              <a:t>,</a:t>
            </a:r>
          </a:p>
          <a:p>
            <a:pPr lvl="0" algn="ctr">
              <a:lnSpc>
                <a:spcPct val="106240"/>
              </a:lnSpc>
            </a:pP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서버 성능 저하를 일으키는 요소를 조기에 파악하고 </a:t>
            </a:r>
            <a:endParaRPr lang="en-US" altLang="ko-KR" sz="2800" spc="-66" dirty="0">
              <a:solidFill>
                <a:srgbClr val="303030"/>
              </a:solidFill>
              <a:ea typeface="Pretendard Regular"/>
            </a:endParaRPr>
          </a:p>
          <a:p>
            <a:pPr lvl="0" algn="ctr">
              <a:lnSpc>
                <a:spcPct val="106240"/>
              </a:lnSpc>
            </a:pPr>
            <a:r>
              <a:rPr lang="ko-KR" altLang="en-US" sz="2800" spc="-66" dirty="0">
                <a:solidFill>
                  <a:srgbClr val="303030"/>
                </a:solidFill>
                <a:ea typeface="Pretendard Regular"/>
              </a:rPr>
              <a:t>대응할 수 있는 기반을 구현</a:t>
            </a:r>
            <a:endParaRPr lang="en-US" altLang="ko-KR" sz="2800" spc="-66" dirty="0">
              <a:solidFill>
                <a:srgbClr val="303030"/>
              </a:solidFill>
              <a:ea typeface="Pretendard Regular"/>
            </a:endParaRPr>
          </a:p>
        </p:txBody>
      </p:sp>
      <p:pic>
        <p:nvPicPr>
          <p:cNvPr id="1026" name="Picture 2" descr="3-2 서비스 거부 공격: DoS와 DDos">
            <a:extLst>
              <a:ext uri="{FF2B5EF4-FFF2-40B4-BE49-F238E27FC236}">
                <a16:creationId xmlns:a16="http://schemas.microsoft.com/office/drawing/2014/main" id="{96F60816-E588-5634-E161-9192E05D0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531" y="4643374"/>
            <a:ext cx="8883845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204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DE0D4-DD87-1D9E-E30B-9CD7137ED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D20999A-EAB9-D676-90C0-FF7DBA4FC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02388DA-D1FC-6C8D-DBF4-765621F41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34625BB-3DEF-D5D4-2C75-0AEA5C52ED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CA8B730-0E62-B973-4FD1-F093989C8C2B}"/>
              </a:ext>
            </a:extLst>
          </p:cNvPr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lvl="0" algn="ctr">
              <a:lnSpc>
                <a:spcPct val="84660"/>
              </a:lnSpc>
            </a:pPr>
            <a:r>
              <a:rPr lang="en" altLang="ko-KR" sz="2722" dirty="0">
                <a:solidFill>
                  <a:srgbClr val="F7F7F7"/>
                </a:solidFill>
                <a:latin typeface="Pretendard SemiBold"/>
              </a:rPr>
              <a:t>03</a:t>
            </a:r>
            <a:endParaRPr lang="en" sz="2722" b="0" i="0" u="none" strike="noStrike" dirty="0">
              <a:solidFill>
                <a:srgbClr val="F7F7F7"/>
              </a:solidFill>
              <a:latin typeface="Pretendard Semi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D44BC58A-DB31-CCB5-BDF0-C3FA61C0895F}"/>
              </a:ext>
            </a:extLst>
          </p:cNvPr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>
              <a:lnSpc>
                <a:spcPct val="84660"/>
              </a:lnSpc>
            </a:pPr>
            <a:r>
              <a:rPr lang="ko-KR" altLang="en-US" sz="6864" dirty="0">
                <a:solidFill>
                  <a:srgbClr val="343434"/>
                </a:solidFill>
                <a:latin typeface="Pretendard Medium"/>
                <a:ea typeface="Pretendard Medium"/>
              </a:rPr>
              <a:t>반복 요청 감지</a:t>
            </a:r>
            <a:endParaRPr lang="ko-KR" altLang="ko-KR" sz="6864" dirty="0">
              <a:solidFill>
                <a:srgbClr val="343434"/>
              </a:solidFill>
              <a:ea typeface="Pretendard Medium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:a16="http://schemas.microsoft.com/office/drawing/2014/main" id="{FDDA8503-C406-3994-EA83-E2C765AC84AE}"/>
              </a:ext>
            </a:extLst>
          </p:cNvPr>
          <p:cNvSpPr txBox="1"/>
          <p:nvPr/>
        </p:nvSpPr>
        <p:spPr>
          <a:xfrm>
            <a:off x="1512359" y="9048750"/>
            <a:ext cx="21861992" cy="3352800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200000"/>
              </a:lnSpc>
            </a:pP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한도를 초과하여 요청이 서버에 들어올 경우</a:t>
            </a:r>
            <a:r>
              <a:rPr lang="en-US" altLang="ko-KR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사용자에게 </a:t>
            </a:r>
            <a:r>
              <a:rPr lang="en-US" altLang="ko-KR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HTTP 429 (Too Many Requests) </a:t>
            </a: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응답을 반환하여</a:t>
            </a:r>
            <a:endParaRPr lang="en-US" altLang="ko-KR" sz="2800" spc="-66" dirty="0">
              <a:solidFill>
                <a:srgbClr val="30303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  <a:p>
            <a:pPr lvl="0" algn="ctr">
              <a:lnSpc>
                <a:spcPct val="200000"/>
              </a:lnSpc>
            </a:pP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서버에 부하가 걸리는 것을 막고</a:t>
            </a:r>
            <a:r>
              <a:rPr lang="en-US" altLang="ko-KR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, </a:t>
            </a: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동시에 수상한 접근 로그를 기록하여</a:t>
            </a:r>
            <a:r>
              <a:rPr lang="en-US" altLang="ko-KR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 </a:t>
            </a:r>
            <a:r>
              <a:rPr lang="ko-KR" altLang="en-US" sz="2800" spc="-66" dirty="0">
                <a:solidFill>
                  <a:srgbClr val="303030"/>
                </a:solidFill>
                <a:latin typeface="Pretendard Regular" panose="020B0600000101010101" charset="-127"/>
                <a:ea typeface="Pretendard Regular" panose="020B0600000101010101" charset="-127"/>
              </a:rPr>
              <a:t>추후 방화벽 차단 등 근거로 활용하기 위해 로그를 서버에 저장</a:t>
            </a:r>
            <a:endParaRPr lang="en-US" altLang="ko-KR" sz="2800" spc="-66" dirty="0">
              <a:solidFill>
                <a:srgbClr val="303030"/>
              </a:solidFill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A75C9A0-C2D7-5981-EA17-85005B177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7115" y="4876799"/>
            <a:ext cx="10240614" cy="36802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B1C711-2A95-0BFB-BB2B-859A976B019C}"/>
              </a:ext>
            </a:extLst>
          </p:cNvPr>
          <p:cNvSpPr txBox="1"/>
          <p:nvPr/>
        </p:nvSpPr>
        <p:spPr>
          <a:xfrm>
            <a:off x="2984506" y="3170732"/>
            <a:ext cx="920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모든 사용자에게 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1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분당 </a:t>
            </a:r>
            <a:r>
              <a:rPr lang="en-US" altLang="ko-KR" sz="2800" dirty="0">
                <a:latin typeface="Pretendard Regular" panose="020B0600000101010101" charset="-127"/>
                <a:ea typeface="Pretendard Regular" panose="020B0600000101010101" charset="-127"/>
              </a:rPr>
              <a:t>10</a:t>
            </a:r>
            <a:r>
              <a:rPr lang="ko-KR" altLang="en-US" sz="2800" dirty="0">
                <a:latin typeface="Pretendard Regular" panose="020B0600000101010101" charset="-127"/>
                <a:ea typeface="Pretendard Regular" panose="020B0600000101010101" charset="-127"/>
              </a:rPr>
              <a:t>회 요청이라는 제한을 설정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EF077C5-9414-A945-4FFE-2C25C64C29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93042" y="3170732"/>
            <a:ext cx="10031225" cy="617306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5293CC-7527-04E4-EFA5-7682930D9C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8200" y="9033382"/>
            <a:ext cx="5398813" cy="70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43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E70EA4-330D-7102-FDE6-20FDAFEF0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48729B8A-7B9B-9E51-2D54-96258AC71EC9}"/>
              </a:ext>
            </a:extLst>
          </p:cNvPr>
          <p:cNvSpPr txBox="1"/>
          <p:nvPr/>
        </p:nvSpPr>
        <p:spPr>
          <a:xfrm>
            <a:off x="5727700" y="5314950"/>
            <a:ext cx="12928600" cy="30861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 algn="ctr">
              <a:lnSpc>
                <a:spcPct val="84660"/>
              </a:lnSpc>
            </a:pPr>
            <a:r>
              <a:rPr lang="en-US" altLang="ko-KR" sz="6864" dirty="0">
                <a:solidFill>
                  <a:srgbClr val="343434"/>
                </a:solidFill>
                <a:latin typeface="Pretendard Medium"/>
                <a:ea typeface="Pretendard Medium"/>
              </a:rPr>
              <a:t>04</a:t>
            </a:r>
          </a:p>
          <a:p>
            <a:pPr lvl="0" algn="ctr">
              <a:lnSpc>
                <a:spcPct val="84660"/>
              </a:lnSpc>
            </a:pPr>
            <a:endParaRPr lang="en-US" altLang="ko-KR" sz="6864" dirty="0">
              <a:solidFill>
                <a:srgbClr val="343434"/>
              </a:solidFill>
              <a:latin typeface="Pretendard Medium"/>
              <a:ea typeface="Pretendard Medium"/>
            </a:endParaRPr>
          </a:p>
          <a:p>
            <a:pPr lvl="0" algn="ctr">
              <a:lnSpc>
                <a:spcPct val="84660"/>
              </a:lnSpc>
            </a:pPr>
            <a:r>
              <a:rPr lang="en-US" altLang="ko-KR" sz="6864" b="0" i="0" u="none" strike="noStrike" dirty="0">
                <a:solidFill>
                  <a:srgbClr val="343434"/>
                </a:solidFill>
                <a:ea typeface="Pretendard Medium"/>
              </a:rPr>
              <a:t>AWS </a:t>
            </a:r>
            <a:r>
              <a:rPr lang="ko-KR" altLang="en-US" sz="6864" b="0" i="0" u="none" strike="noStrike" dirty="0">
                <a:solidFill>
                  <a:srgbClr val="343434"/>
                </a:solidFill>
                <a:ea typeface="Pretendard Medium"/>
              </a:rPr>
              <a:t>배포 아키텍처</a:t>
            </a:r>
            <a:endParaRPr lang="ko-KR" sz="6864" b="0" i="0" u="none" strike="noStrike" dirty="0">
              <a:solidFill>
                <a:srgbClr val="343434"/>
              </a:solidFill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451058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0D89E-DF1D-FC94-F71E-F4DFDFB33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BE40A40-E4EC-FBBB-C440-6ECB872E4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0A14686-C0F8-2887-601A-C80F83E1F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EC1D584-4612-F0E3-ECB9-46F6087D3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A8C29F36-380E-6D60-8690-096D3A928F79}"/>
              </a:ext>
            </a:extLst>
          </p:cNvPr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lvl="0" algn="ctr">
              <a:lnSpc>
                <a:spcPct val="84660"/>
              </a:lnSpc>
            </a:pPr>
            <a:r>
              <a:rPr lang="en" sz="2722" b="0" i="0" u="none" strike="noStrike" dirty="0">
                <a:solidFill>
                  <a:srgbClr val="F7F7F7"/>
                </a:solidFill>
                <a:latin typeface="Pretendard SemiBold"/>
              </a:rPr>
              <a:t>04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7E677E6D-5096-9E51-0072-807809AC5F95}"/>
              </a:ext>
            </a:extLst>
          </p:cNvPr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>
              <a:lnSpc>
                <a:spcPct val="84660"/>
              </a:lnSpc>
            </a:pPr>
            <a:r>
              <a:rPr lang="en-US" altLang="ko-KR" sz="6864" dirty="0">
                <a:solidFill>
                  <a:srgbClr val="343434"/>
                </a:solidFill>
                <a:ea typeface="Pretendard Medium"/>
              </a:rPr>
              <a:t>AWS </a:t>
            </a:r>
            <a:r>
              <a:rPr lang="ko-KR" altLang="en-US" sz="6864" dirty="0">
                <a:solidFill>
                  <a:srgbClr val="343434"/>
                </a:solidFill>
                <a:ea typeface="Pretendard Medium"/>
              </a:rPr>
              <a:t>배포 아키텍처</a:t>
            </a:r>
            <a:endParaRPr lang="ko-KR" altLang="ko-KR" sz="6864" dirty="0">
              <a:solidFill>
                <a:srgbClr val="343434"/>
              </a:solidFill>
              <a:ea typeface="Pretendard Medium"/>
            </a:endParaRPr>
          </a:p>
        </p:txBody>
      </p:sp>
      <p:pic>
        <p:nvPicPr>
          <p:cNvPr id="7" name="Picture 4" descr="깃허브 - 위키백과, 우리 모두의 백과사전">
            <a:extLst>
              <a:ext uri="{FF2B5EF4-FFF2-40B4-BE49-F238E27FC236}">
                <a16:creationId xmlns:a16="http://schemas.microsoft.com/office/drawing/2014/main" id="{E5A80829-328E-72B7-5188-C9996AE24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692" y="4730260"/>
            <a:ext cx="1114162" cy="114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GitHub Action - 나무위키">
            <a:extLst>
              <a:ext uri="{FF2B5EF4-FFF2-40B4-BE49-F238E27FC236}">
                <a16:creationId xmlns:a16="http://schemas.microsoft.com/office/drawing/2014/main" id="{99404271-B727-EE98-7FA9-862434E0B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490" y="4743335"/>
            <a:ext cx="1035742" cy="103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54BC43A-887B-F396-D3A1-0297C9BB60D3}"/>
              </a:ext>
            </a:extLst>
          </p:cNvPr>
          <p:cNvSpPr/>
          <p:nvPr/>
        </p:nvSpPr>
        <p:spPr>
          <a:xfrm>
            <a:off x="8550817" y="2536604"/>
            <a:ext cx="15333784" cy="10674946"/>
          </a:xfrm>
          <a:prstGeom prst="rect">
            <a:avLst/>
          </a:prstGeom>
          <a:noFill/>
          <a:ln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pic>
        <p:nvPicPr>
          <p:cNvPr id="12" name="Picture 8" descr="아마존 웹 서비스 - 위키백과, 우리 모두의 백과사전">
            <a:extLst>
              <a:ext uri="{FF2B5EF4-FFF2-40B4-BE49-F238E27FC236}">
                <a16:creationId xmlns:a16="http://schemas.microsoft.com/office/drawing/2014/main" id="{7F20DD79-A996-1277-E206-9DDD7A350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7237" y="2754478"/>
            <a:ext cx="1010205" cy="60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>
            <a:extLst>
              <a:ext uri="{FF2B5EF4-FFF2-40B4-BE49-F238E27FC236}">
                <a16:creationId xmlns:a16="http://schemas.microsoft.com/office/drawing/2014/main" id="{8E5F3DEB-C16D-5440-E411-C41A2AFB8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7096" y="2751790"/>
            <a:ext cx="858804" cy="102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6214BC4-31AB-837E-6EE9-D6863AD31DF0}"/>
              </a:ext>
            </a:extLst>
          </p:cNvPr>
          <p:cNvSpPr/>
          <p:nvPr/>
        </p:nvSpPr>
        <p:spPr>
          <a:xfrm>
            <a:off x="11973955" y="5245967"/>
            <a:ext cx="11441720" cy="6746734"/>
          </a:xfrm>
          <a:prstGeom prst="rect">
            <a:avLst/>
          </a:prstGeom>
          <a:noFill/>
          <a:ln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18" name="AutoShape 12" descr="TIL] AWS - EC2">
            <a:extLst>
              <a:ext uri="{FF2B5EF4-FFF2-40B4-BE49-F238E27FC236}">
                <a16:creationId xmlns:a16="http://schemas.microsoft.com/office/drawing/2014/main" id="{EE61FA47-4614-FF38-5AB2-D6AEC3EC96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887200" y="65532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82880" tIns="91440" rIns="182880" bIns="91440" numCol="1" anchor="t" anchorCtr="0" compatLnSpc="1">
            <a:prstTxWarp prst="textNoShape">
              <a:avLst/>
            </a:prstTxWarp>
          </a:bodyPr>
          <a:lstStyle/>
          <a:p>
            <a:endParaRPr lang="ko-KR" altLang="en-US" sz="3600"/>
          </a:p>
        </p:txBody>
      </p:sp>
      <p:pic>
        <p:nvPicPr>
          <p:cNvPr id="19" name="Picture 16" descr="AWS] EC2 - Elastic Compute Cloud">
            <a:extLst>
              <a:ext uri="{FF2B5EF4-FFF2-40B4-BE49-F238E27FC236}">
                <a16:creationId xmlns:a16="http://schemas.microsoft.com/office/drawing/2014/main" id="{E93751E6-4C13-12FD-1894-AFBA13B1EE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9" r="18498"/>
          <a:stretch>
            <a:fillRect/>
          </a:stretch>
        </p:blipFill>
        <p:spPr bwMode="auto">
          <a:xfrm>
            <a:off x="11421734" y="4606239"/>
            <a:ext cx="1186148" cy="123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2F34F3E-791D-6711-C1F1-6B3CDD61F001}"/>
              </a:ext>
            </a:extLst>
          </p:cNvPr>
          <p:cNvSpPr/>
          <p:nvPr/>
        </p:nvSpPr>
        <p:spPr>
          <a:xfrm>
            <a:off x="15218188" y="6710712"/>
            <a:ext cx="7325289" cy="3866185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pic>
        <p:nvPicPr>
          <p:cNvPr id="21" name="Picture 20" descr="Docker Hub: Centralized management of Docker images">
            <a:extLst>
              <a:ext uri="{FF2B5EF4-FFF2-40B4-BE49-F238E27FC236}">
                <a16:creationId xmlns:a16="http://schemas.microsoft.com/office/drawing/2014/main" id="{519E8A87-1813-065E-677F-CE6B9B592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467" y="6108286"/>
            <a:ext cx="1136859" cy="113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2" descr="스프링 부트(SpringBoot)] 스프링 부트(Spring Boot) 란?">
            <a:extLst>
              <a:ext uri="{FF2B5EF4-FFF2-40B4-BE49-F238E27FC236}">
                <a16:creationId xmlns:a16="http://schemas.microsoft.com/office/drawing/2014/main" id="{73C95BC2-9CC9-B9A5-A013-C813AA4FD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3313" y="7346807"/>
            <a:ext cx="1615037" cy="161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4" descr="NGINX 활용 가이드: 웹서버부터 API Gateway까지 - NGINX STORE">
            <a:extLst>
              <a:ext uri="{FF2B5EF4-FFF2-40B4-BE49-F238E27FC236}">
                <a16:creationId xmlns:a16="http://schemas.microsoft.com/office/drawing/2014/main" id="{A4C9BF75-CAC8-5937-8F4F-ABA941EF9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7217" y="9348426"/>
            <a:ext cx="1183387" cy="135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2" descr="AWS RDS - Relational Database Service | Databases">
            <a:extLst>
              <a:ext uri="{FF2B5EF4-FFF2-40B4-BE49-F238E27FC236}">
                <a16:creationId xmlns:a16="http://schemas.microsoft.com/office/drawing/2014/main" id="{514A32A1-B540-B600-9316-E372E500B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352" y="3145210"/>
            <a:ext cx="829891" cy="93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1F8C937-62AA-18F1-6FAA-7F2532CA1950}"/>
              </a:ext>
            </a:extLst>
          </p:cNvPr>
          <p:cNvSpPr txBox="1"/>
          <p:nvPr/>
        </p:nvSpPr>
        <p:spPr>
          <a:xfrm>
            <a:off x="1011741" y="5967236"/>
            <a:ext cx="2008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Github</a:t>
            </a:r>
            <a:endParaRPr lang="ko-KR" altLang="en-US" sz="2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BAA631-3F28-37B5-B506-2F096E7736FE}"/>
              </a:ext>
            </a:extLst>
          </p:cNvPr>
          <p:cNvSpPr txBox="1"/>
          <p:nvPr/>
        </p:nvSpPr>
        <p:spPr>
          <a:xfrm>
            <a:off x="3785935" y="5956396"/>
            <a:ext cx="3300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Github Actions</a:t>
            </a:r>
            <a:endParaRPr lang="ko-KR" altLang="en-US" sz="2400" b="1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1A1244E-D74D-E1E5-1088-2E681F7FEBE5}"/>
              </a:ext>
            </a:extLst>
          </p:cNvPr>
          <p:cNvCxnSpPr>
            <a:cxnSpLocks/>
          </p:cNvCxnSpPr>
          <p:nvPr/>
        </p:nvCxnSpPr>
        <p:spPr>
          <a:xfrm flipV="1">
            <a:off x="6299368" y="3572100"/>
            <a:ext cx="2837089" cy="15093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9EAC3947-FC0F-E57B-7833-8F4E81CE9F6E}"/>
              </a:ext>
            </a:extLst>
          </p:cNvPr>
          <p:cNvCxnSpPr>
            <a:cxnSpLocks/>
          </p:cNvCxnSpPr>
          <p:nvPr/>
        </p:nvCxnSpPr>
        <p:spPr>
          <a:xfrm>
            <a:off x="3123023" y="5364515"/>
            <a:ext cx="12169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EE42363-85EE-617E-3AE0-66B68131EF4E}"/>
              </a:ext>
            </a:extLst>
          </p:cNvPr>
          <p:cNvSpPr txBox="1"/>
          <p:nvPr/>
        </p:nvSpPr>
        <p:spPr>
          <a:xfrm>
            <a:off x="2739714" y="5441199"/>
            <a:ext cx="1945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/>
              <a:t>Push</a:t>
            </a:r>
            <a:endParaRPr lang="ko-KR" altLang="en-US" sz="2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5F21500-6EEE-EDAD-6D76-1525686414AE}"/>
              </a:ext>
            </a:extLst>
          </p:cNvPr>
          <p:cNvSpPr txBox="1"/>
          <p:nvPr/>
        </p:nvSpPr>
        <p:spPr>
          <a:xfrm>
            <a:off x="6389879" y="3342656"/>
            <a:ext cx="1945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빌드 파일</a:t>
            </a:r>
            <a:r>
              <a:rPr lang="en-US" altLang="ko-KR" sz="2400" dirty="0"/>
              <a:t> </a:t>
            </a:r>
            <a:r>
              <a:rPr lang="ko-KR" altLang="en-US" sz="2400" dirty="0"/>
              <a:t>업로드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49274A-FE63-B78C-E76E-0F8D119A54FB}"/>
              </a:ext>
            </a:extLst>
          </p:cNvPr>
          <p:cNvSpPr txBox="1"/>
          <p:nvPr/>
        </p:nvSpPr>
        <p:spPr>
          <a:xfrm>
            <a:off x="8943993" y="3826516"/>
            <a:ext cx="2008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AWS S3</a:t>
            </a:r>
            <a:endParaRPr lang="ko-KR" altLang="en-US" sz="24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D76ACAB-5E70-6D60-4218-A67F9A663D06}"/>
              </a:ext>
            </a:extLst>
          </p:cNvPr>
          <p:cNvSpPr txBox="1"/>
          <p:nvPr/>
        </p:nvSpPr>
        <p:spPr>
          <a:xfrm>
            <a:off x="10778985" y="5787468"/>
            <a:ext cx="23198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AWS EC2</a:t>
            </a:r>
            <a:endParaRPr lang="ko-KR" altLang="en-US" sz="2400" b="1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D4A660CE-E62A-FCEE-7535-F66082D37006}"/>
              </a:ext>
            </a:extLst>
          </p:cNvPr>
          <p:cNvCxnSpPr>
            <a:cxnSpLocks/>
          </p:cNvCxnSpPr>
          <p:nvPr/>
        </p:nvCxnSpPr>
        <p:spPr>
          <a:xfrm>
            <a:off x="6299368" y="5612153"/>
            <a:ext cx="5265946" cy="13578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97084A6-24CE-EBF6-0667-7911D2276574}"/>
              </a:ext>
            </a:extLst>
          </p:cNvPr>
          <p:cNvSpPr txBox="1"/>
          <p:nvPr/>
        </p:nvSpPr>
        <p:spPr>
          <a:xfrm>
            <a:off x="14062935" y="7192196"/>
            <a:ext cx="23198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Docker</a:t>
            </a:r>
            <a:endParaRPr lang="ko-KR" altLang="en-US" sz="2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053496-C347-9943-95DF-42A6E87B693B}"/>
              </a:ext>
            </a:extLst>
          </p:cNvPr>
          <p:cNvSpPr txBox="1"/>
          <p:nvPr/>
        </p:nvSpPr>
        <p:spPr>
          <a:xfrm>
            <a:off x="15746812" y="4173653"/>
            <a:ext cx="2314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AWS RDS</a:t>
            </a:r>
            <a:endParaRPr lang="ko-KR" altLang="en-US" sz="24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EBA977D-61CC-6055-5CE9-8D7EF08EB734}"/>
              </a:ext>
            </a:extLst>
          </p:cNvPr>
          <p:cNvSpPr txBox="1"/>
          <p:nvPr/>
        </p:nvSpPr>
        <p:spPr>
          <a:xfrm>
            <a:off x="17402925" y="9191597"/>
            <a:ext cx="28364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SpringBoot</a:t>
            </a:r>
          </a:p>
          <a:p>
            <a:pPr algn="ctr"/>
            <a:r>
              <a:rPr lang="en-US" altLang="ko-KR" sz="2400" b="1" dirty="0"/>
              <a:t>:8081</a:t>
            </a:r>
            <a:endParaRPr lang="ko-KR" altLang="en-US" sz="2400" b="1" dirty="0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EC30F38-3CC0-C467-DDDE-D211FF51D9EC}"/>
              </a:ext>
            </a:extLst>
          </p:cNvPr>
          <p:cNvCxnSpPr>
            <a:cxnSpLocks/>
          </p:cNvCxnSpPr>
          <p:nvPr/>
        </p:nvCxnSpPr>
        <p:spPr>
          <a:xfrm>
            <a:off x="12607882" y="10069087"/>
            <a:ext cx="24670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41DE000-961E-24C8-8B17-DCE6D03F4438}"/>
              </a:ext>
            </a:extLst>
          </p:cNvPr>
          <p:cNvSpPr txBox="1"/>
          <p:nvPr/>
        </p:nvSpPr>
        <p:spPr>
          <a:xfrm>
            <a:off x="10780050" y="10717731"/>
            <a:ext cx="23198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Nginx</a:t>
            </a:r>
            <a:endParaRPr lang="ko-KR" altLang="en-US" sz="2400" b="1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8184D22-55FA-685E-7893-7DCF71157423}"/>
              </a:ext>
            </a:extLst>
          </p:cNvPr>
          <p:cNvCxnSpPr/>
          <p:nvPr/>
        </p:nvCxnSpPr>
        <p:spPr>
          <a:xfrm>
            <a:off x="6471064" y="10069087"/>
            <a:ext cx="46687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9EACCC1E-D481-EC2C-CAC7-EC63C7C88B0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35406" y="9501977"/>
            <a:ext cx="2109676" cy="138530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95DFA77-8730-8C5F-4E9A-EE7C0F58DA26}"/>
              </a:ext>
            </a:extLst>
          </p:cNvPr>
          <p:cNvSpPr txBox="1"/>
          <p:nvPr/>
        </p:nvSpPr>
        <p:spPr>
          <a:xfrm>
            <a:off x="4286114" y="10911821"/>
            <a:ext cx="2008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Client</a:t>
            </a:r>
            <a:endParaRPr lang="ko-KR" altLang="en-US" sz="24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24B833-4195-FEAC-47E8-FA9CEE429752}"/>
              </a:ext>
            </a:extLst>
          </p:cNvPr>
          <p:cNvSpPr txBox="1"/>
          <p:nvPr/>
        </p:nvSpPr>
        <p:spPr>
          <a:xfrm>
            <a:off x="6998491" y="6327049"/>
            <a:ext cx="1945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배포</a:t>
            </a:r>
          </a:p>
        </p:txBody>
      </p:sp>
      <p:pic>
        <p:nvPicPr>
          <p:cNvPr id="43" name="Picture 10">
            <a:extLst>
              <a:ext uri="{FF2B5EF4-FFF2-40B4-BE49-F238E27FC236}">
                <a16:creationId xmlns:a16="http://schemas.microsoft.com/office/drawing/2014/main" id="{EC352BED-EF68-21B2-9918-93CCC9D17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0617" y="3098990"/>
            <a:ext cx="898290" cy="107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5456334-C89A-F40E-FD38-0D81641B7861}"/>
              </a:ext>
            </a:extLst>
          </p:cNvPr>
          <p:cNvSpPr txBox="1"/>
          <p:nvPr/>
        </p:nvSpPr>
        <p:spPr>
          <a:xfrm>
            <a:off x="19153175" y="4175779"/>
            <a:ext cx="2008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AWS S3</a:t>
            </a:r>
            <a:endParaRPr lang="ko-KR" altLang="en-US" sz="2400" b="1" dirty="0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16C5502-D216-7B4F-1E17-AECFC6E520E4}"/>
              </a:ext>
            </a:extLst>
          </p:cNvPr>
          <p:cNvCxnSpPr>
            <a:cxnSpLocks/>
          </p:cNvCxnSpPr>
          <p:nvPr/>
        </p:nvCxnSpPr>
        <p:spPr>
          <a:xfrm flipV="1">
            <a:off x="16949298" y="4818572"/>
            <a:ext cx="0" cy="15871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28E2678-1EF4-9C0F-4B3F-0AA72764D907}"/>
              </a:ext>
            </a:extLst>
          </p:cNvPr>
          <p:cNvCxnSpPr>
            <a:cxnSpLocks/>
          </p:cNvCxnSpPr>
          <p:nvPr/>
        </p:nvCxnSpPr>
        <p:spPr>
          <a:xfrm flipV="1">
            <a:off x="20239343" y="4721845"/>
            <a:ext cx="0" cy="16664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C9E6ED8-A437-8CF4-C25E-FE7BF217F097}"/>
              </a:ext>
            </a:extLst>
          </p:cNvPr>
          <p:cNvSpPr txBox="1"/>
          <p:nvPr/>
        </p:nvSpPr>
        <p:spPr>
          <a:xfrm>
            <a:off x="20157305" y="5522816"/>
            <a:ext cx="2803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/>
              <a:t>이미지 업로드</a:t>
            </a:r>
          </a:p>
        </p:txBody>
      </p:sp>
    </p:spTree>
    <p:extLst>
      <p:ext uri="{BB962C8B-B14F-4D97-AF65-F5344CB8AC3E}">
        <p14:creationId xmlns:p14="http://schemas.microsoft.com/office/powerpoint/2010/main" val="2631968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059D8-FA71-2A44-EAAA-0B8A517A4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BBBA99A7-9C24-8EBA-6846-5D2633619538}"/>
              </a:ext>
            </a:extLst>
          </p:cNvPr>
          <p:cNvSpPr txBox="1"/>
          <p:nvPr/>
        </p:nvSpPr>
        <p:spPr>
          <a:xfrm>
            <a:off x="5727700" y="5314950"/>
            <a:ext cx="12928600" cy="30861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 algn="ctr">
              <a:lnSpc>
                <a:spcPct val="84660"/>
              </a:lnSpc>
            </a:pPr>
            <a:r>
              <a:rPr lang="en-US" altLang="ko-KR" sz="6864" dirty="0">
                <a:solidFill>
                  <a:srgbClr val="343434"/>
                </a:solidFill>
                <a:latin typeface="Pretendard Medium"/>
                <a:ea typeface="Pretendard Medium"/>
              </a:rPr>
              <a:t>05</a:t>
            </a:r>
          </a:p>
          <a:p>
            <a:pPr lvl="0" algn="ctr">
              <a:lnSpc>
                <a:spcPct val="84660"/>
              </a:lnSpc>
            </a:pPr>
            <a:endParaRPr lang="en-US" altLang="ko-KR" sz="6864" dirty="0">
              <a:solidFill>
                <a:srgbClr val="343434"/>
              </a:solidFill>
              <a:latin typeface="Pretendard Medium"/>
              <a:ea typeface="Pretendard Medium"/>
            </a:endParaRPr>
          </a:p>
          <a:p>
            <a:pPr lvl="0" algn="ctr">
              <a:lnSpc>
                <a:spcPct val="84660"/>
              </a:lnSpc>
            </a:pPr>
            <a:r>
              <a:rPr lang="en-US" altLang="ko-KR" sz="6864" b="0" i="0" u="none" strike="noStrike" dirty="0">
                <a:solidFill>
                  <a:srgbClr val="343434"/>
                </a:solidFill>
                <a:ea typeface="Pretendard Medium"/>
              </a:rPr>
              <a:t>AWS </a:t>
            </a:r>
            <a:r>
              <a:rPr lang="ko-KR" altLang="en-US" sz="6864" b="0" i="0" u="none" strike="noStrike" dirty="0">
                <a:solidFill>
                  <a:srgbClr val="343434"/>
                </a:solidFill>
                <a:ea typeface="Pretendard Medium"/>
              </a:rPr>
              <a:t>배포 매뉴얼</a:t>
            </a:r>
            <a:endParaRPr lang="ko-KR" sz="6864" b="0" i="0" u="none" strike="noStrike" dirty="0">
              <a:solidFill>
                <a:srgbClr val="343434"/>
              </a:solidFill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224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2E52B-2118-A4CD-AC6A-A428B9FA6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03A76001-9999-6F65-106E-7E36EA735CB3}"/>
              </a:ext>
            </a:extLst>
          </p:cNvPr>
          <p:cNvSpPr txBox="1"/>
          <p:nvPr/>
        </p:nvSpPr>
        <p:spPr>
          <a:xfrm>
            <a:off x="5727700" y="5314950"/>
            <a:ext cx="12928600" cy="30861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 algn="ctr">
              <a:lnSpc>
                <a:spcPct val="84660"/>
              </a:lnSpc>
            </a:pPr>
            <a:r>
              <a:rPr lang="en-US" altLang="ko-KR" sz="6864" dirty="0">
                <a:solidFill>
                  <a:srgbClr val="343434"/>
                </a:solidFill>
                <a:latin typeface="Pretendard Medium"/>
                <a:ea typeface="Pretendard Medium"/>
              </a:rPr>
              <a:t>02</a:t>
            </a:r>
          </a:p>
          <a:p>
            <a:pPr lvl="0" algn="ctr">
              <a:lnSpc>
                <a:spcPct val="84660"/>
              </a:lnSpc>
            </a:pPr>
            <a:endParaRPr lang="en-US" altLang="ko-KR" sz="6864" dirty="0">
              <a:solidFill>
                <a:srgbClr val="343434"/>
              </a:solidFill>
              <a:latin typeface="Pretendard Medium"/>
              <a:ea typeface="Pretendard Medium"/>
            </a:endParaRPr>
          </a:p>
          <a:p>
            <a:pPr lvl="0" algn="ctr">
              <a:lnSpc>
                <a:spcPct val="84660"/>
              </a:lnSpc>
            </a:pPr>
            <a:r>
              <a:rPr lang="ko-KR" altLang="en-US" sz="6864" dirty="0">
                <a:solidFill>
                  <a:srgbClr val="343434"/>
                </a:solidFill>
                <a:latin typeface="Pretendard Medium"/>
                <a:ea typeface="Pretendard Medium"/>
              </a:rPr>
              <a:t>기능</a:t>
            </a:r>
            <a:r>
              <a:rPr lang="en-US" altLang="ko-KR" sz="6864" dirty="0">
                <a:solidFill>
                  <a:srgbClr val="343434"/>
                </a:solidFill>
                <a:latin typeface="Pretendard Medium"/>
                <a:ea typeface="Pretendard Medium"/>
              </a:rPr>
              <a:t> </a:t>
            </a:r>
            <a:r>
              <a:rPr lang="ko-KR" altLang="en-US" sz="6864" dirty="0">
                <a:solidFill>
                  <a:srgbClr val="343434"/>
                </a:solidFill>
                <a:latin typeface="Pretendard Medium"/>
                <a:ea typeface="Pretendard Medium"/>
              </a:rPr>
              <a:t>리스트</a:t>
            </a:r>
            <a:endParaRPr lang="ko-KR" sz="6864" b="0" i="0" u="none" strike="noStrike" dirty="0">
              <a:solidFill>
                <a:srgbClr val="343434"/>
              </a:solidFill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250157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2AD07-8AAC-F00F-6650-BF61C8C7B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4FA4878-BE75-D05D-221F-EE166B44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3087580-6AF3-C312-E7AF-99E1A380B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DBF3A45-8D00-F204-0F31-5D21A780B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27E28BC-5457-E18A-FE99-60E6FAB0C9A0}"/>
              </a:ext>
            </a:extLst>
          </p:cNvPr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lvl="0" algn="ctr">
              <a:lnSpc>
                <a:spcPct val="84660"/>
              </a:lnSpc>
            </a:pPr>
            <a:r>
              <a:rPr lang="en" altLang="ko-KR" sz="2722" dirty="0">
                <a:solidFill>
                  <a:srgbClr val="F7F7F7"/>
                </a:solidFill>
                <a:latin typeface="Pretendard SemiBold"/>
              </a:rPr>
              <a:t>05</a:t>
            </a:r>
            <a:endParaRPr lang="en" sz="2722" b="0" i="0" u="none" strike="noStrike" dirty="0">
              <a:solidFill>
                <a:srgbClr val="F7F7F7"/>
              </a:solidFill>
              <a:latin typeface="Pretendard Semi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9B1A784-6CF7-DCE0-77B5-051EC55DD39B}"/>
              </a:ext>
            </a:extLst>
          </p:cNvPr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>
              <a:lnSpc>
                <a:spcPct val="84660"/>
              </a:lnSpc>
            </a:pPr>
            <a:r>
              <a:rPr lang="ko-KR" altLang="en-US" sz="6864" dirty="0">
                <a:solidFill>
                  <a:srgbClr val="343434"/>
                </a:solidFill>
                <a:ea typeface="Pretendard Medium"/>
              </a:rPr>
              <a:t>전체 배포 구조</a:t>
            </a:r>
            <a:endParaRPr lang="ko-KR" altLang="ko-KR" sz="6864" dirty="0">
              <a:solidFill>
                <a:srgbClr val="343434"/>
              </a:solidFill>
              <a:ea typeface="Pretendard Medium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AE4806-7DD3-5AE5-D8BA-5E0D97799D2C}"/>
              </a:ext>
            </a:extLst>
          </p:cNvPr>
          <p:cNvSpPr/>
          <p:nvPr/>
        </p:nvSpPr>
        <p:spPr>
          <a:xfrm>
            <a:off x="2183681" y="3368695"/>
            <a:ext cx="6245756" cy="4122777"/>
          </a:xfrm>
          <a:prstGeom prst="rect">
            <a:avLst/>
          </a:prstGeom>
          <a:noFill/>
          <a:ln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A575F7-C2CD-9F15-E782-D4D338F070BD}"/>
              </a:ext>
            </a:extLst>
          </p:cNvPr>
          <p:cNvSpPr txBox="1"/>
          <p:nvPr/>
        </p:nvSpPr>
        <p:spPr>
          <a:xfrm>
            <a:off x="4243478" y="3182533"/>
            <a:ext cx="21261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프론트엔드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5DE87D-D5E4-276E-6F63-DC744ECEB3D3}"/>
              </a:ext>
            </a:extLst>
          </p:cNvPr>
          <p:cNvSpPr/>
          <p:nvPr/>
        </p:nvSpPr>
        <p:spPr>
          <a:xfrm>
            <a:off x="8429437" y="3368694"/>
            <a:ext cx="6245756" cy="4122777"/>
          </a:xfrm>
          <a:prstGeom prst="rect">
            <a:avLst/>
          </a:prstGeom>
          <a:noFill/>
          <a:ln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34A6D2-BE99-4AAE-EE65-121033C07390}"/>
              </a:ext>
            </a:extLst>
          </p:cNvPr>
          <p:cNvSpPr txBox="1"/>
          <p:nvPr/>
        </p:nvSpPr>
        <p:spPr>
          <a:xfrm>
            <a:off x="10906474" y="3182533"/>
            <a:ext cx="129168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백엔드</a:t>
            </a:r>
          </a:p>
        </p:txBody>
      </p:sp>
      <p:pic>
        <p:nvPicPr>
          <p:cNvPr id="20" name="Picture 16" descr="AWS] EC2 - Elastic Compute Cloud">
            <a:extLst>
              <a:ext uri="{FF2B5EF4-FFF2-40B4-BE49-F238E27FC236}">
                <a16:creationId xmlns:a16="http://schemas.microsoft.com/office/drawing/2014/main" id="{BF0F194B-9138-FBFF-5EBE-AA3E07213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9" r="18498"/>
          <a:stretch>
            <a:fillRect/>
          </a:stretch>
        </p:blipFill>
        <p:spPr bwMode="auto">
          <a:xfrm>
            <a:off x="7790228" y="2758939"/>
            <a:ext cx="1186148" cy="123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8782591-E332-AFFD-92A3-444BB0A746B4}"/>
              </a:ext>
            </a:extLst>
          </p:cNvPr>
          <p:cNvSpPr txBox="1"/>
          <p:nvPr/>
        </p:nvSpPr>
        <p:spPr>
          <a:xfrm>
            <a:off x="7226773" y="3950383"/>
            <a:ext cx="23198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AWS EC2</a:t>
            </a:r>
            <a:endParaRPr lang="ko-KR" altLang="en-US" sz="2400" b="1" dirty="0"/>
          </a:p>
        </p:txBody>
      </p:sp>
      <p:pic>
        <p:nvPicPr>
          <p:cNvPr id="22" name="Picture 24" descr="NGINX 활용 가이드: 웹서버부터 API Gateway까지 - NGINX STORE">
            <a:extLst>
              <a:ext uri="{FF2B5EF4-FFF2-40B4-BE49-F238E27FC236}">
                <a16:creationId xmlns:a16="http://schemas.microsoft.com/office/drawing/2014/main" id="{4C85676F-8201-1E47-F635-9FA42D28C0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829" y="4607871"/>
            <a:ext cx="1287205" cy="147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3A8ACB2-41FF-B1DC-BBE5-1D7CC2FBD35D}"/>
              </a:ext>
            </a:extLst>
          </p:cNvPr>
          <p:cNvSpPr txBox="1"/>
          <p:nvPr/>
        </p:nvSpPr>
        <p:spPr>
          <a:xfrm>
            <a:off x="4126493" y="6326835"/>
            <a:ext cx="23198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Nginx</a:t>
            </a:r>
            <a:endParaRPr lang="ko-KR" altLang="en-US" sz="2400" b="1" dirty="0"/>
          </a:p>
        </p:txBody>
      </p:sp>
      <p:pic>
        <p:nvPicPr>
          <p:cNvPr id="24" name="Picture 20" descr="Docker Hub: Centralized management of Docker images">
            <a:extLst>
              <a:ext uri="{FF2B5EF4-FFF2-40B4-BE49-F238E27FC236}">
                <a16:creationId xmlns:a16="http://schemas.microsoft.com/office/drawing/2014/main" id="{DA590F5C-E64F-A43C-66C4-46F61CB34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6649" y="4429301"/>
            <a:ext cx="1673481" cy="167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D64B146-BE3C-A011-DCA2-D461727163D5}"/>
              </a:ext>
            </a:extLst>
          </p:cNvPr>
          <p:cNvSpPr txBox="1"/>
          <p:nvPr/>
        </p:nvSpPr>
        <p:spPr>
          <a:xfrm>
            <a:off x="8993583" y="6288943"/>
            <a:ext cx="23198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Docker</a:t>
            </a:r>
            <a:endParaRPr lang="ko-KR" altLang="en-US" sz="2400" b="1" dirty="0"/>
          </a:p>
        </p:txBody>
      </p:sp>
      <p:pic>
        <p:nvPicPr>
          <p:cNvPr id="26" name="Picture 22" descr="스프링 부트(SpringBoot)] 스프링 부트(Spring Boot) 란?">
            <a:extLst>
              <a:ext uri="{FF2B5EF4-FFF2-40B4-BE49-F238E27FC236}">
                <a16:creationId xmlns:a16="http://schemas.microsoft.com/office/drawing/2014/main" id="{AF7852B7-D672-8B18-11CB-70AE76804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5790" y="4663178"/>
            <a:ext cx="1267825" cy="126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B736CB4-11C1-0246-3A85-EC431709D105}"/>
              </a:ext>
            </a:extLst>
          </p:cNvPr>
          <p:cNvSpPr txBox="1"/>
          <p:nvPr/>
        </p:nvSpPr>
        <p:spPr>
          <a:xfrm>
            <a:off x="11391493" y="6249571"/>
            <a:ext cx="2836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SpringBoot</a:t>
            </a:r>
          </a:p>
        </p:txBody>
      </p:sp>
      <p:pic>
        <p:nvPicPr>
          <p:cNvPr id="29" name="Picture 32" descr="AWS RDS - Relational Database Service | Databases">
            <a:extLst>
              <a:ext uri="{FF2B5EF4-FFF2-40B4-BE49-F238E27FC236}">
                <a16:creationId xmlns:a16="http://schemas.microsoft.com/office/drawing/2014/main" id="{20BD0C14-8A59-A2DA-C977-811ABB163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4429" y="4762913"/>
            <a:ext cx="1068598" cy="119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F87E7C0-DB28-D67E-E67E-EF0134FF2A13}"/>
              </a:ext>
            </a:extLst>
          </p:cNvPr>
          <p:cNvSpPr txBox="1"/>
          <p:nvPr/>
        </p:nvSpPr>
        <p:spPr>
          <a:xfrm>
            <a:off x="17181341" y="6173780"/>
            <a:ext cx="2314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AWS RDS</a:t>
            </a:r>
            <a:endParaRPr lang="ko-KR" altLang="en-US" sz="2400" b="1" dirty="0"/>
          </a:p>
        </p:txBody>
      </p:sp>
      <p:pic>
        <p:nvPicPr>
          <p:cNvPr id="1026" name="Picture 2" descr="Node.js] MariaDB 연동">
            <a:extLst>
              <a:ext uri="{FF2B5EF4-FFF2-40B4-BE49-F238E27FC236}">
                <a16:creationId xmlns:a16="http://schemas.microsoft.com/office/drawing/2014/main" id="{CAFE4C9A-3D52-B74C-C0FD-1FB0E9B807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67"/>
          <a:stretch>
            <a:fillRect/>
          </a:stretch>
        </p:blipFill>
        <p:spPr bwMode="auto">
          <a:xfrm>
            <a:off x="19168711" y="4196673"/>
            <a:ext cx="2476500" cy="164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D218943-07C9-52EE-6AA7-9D40B0878311}"/>
              </a:ext>
            </a:extLst>
          </p:cNvPr>
          <p:cNvSpPr txBox="1"/>
          <p:nvPr/>
        </p:nvSpPr>
        <p:spPr>
          <a:xfrm>
            <a:off x="19249574" y="6171985"/>
            <a:ext cx="2314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MariaDB</a:t>
            </a:r>
            <a:endParaRPr lang="ko-KR" altLang="en-US" sz="2400" b="1" dirty="0"/>
          </a:p>
        </p:txBody>
      </p:sp>
      <p:pic>
        <p:nvPicPr>
          <p:cNvPr id="33" name="Picture 10">
            <a:extLst>
              <a:ext uri="{FF2B5EF4-FFF2-40B4-BE49-F238E27FC236}">
                <a16:creationId xmlns:a16="http://schemas.microsoft.com/office/drawing/2014/main" id="{390CA321-3A25-6A08-4330-CF1191256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071" y="10061552"/>
            <a:ext cx="1068597" cy="127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FB060CE-E76A-071A-AEB4-F8E79AA42B99}"/>
              </a:ext>
            </a:extLst>
          </p:cNvPr>
          <p:cNvSpPr txBox="1"/>
          <p:nvPr/>
        </p:nvSpPr>
        <p:spPr>
          <a:xfrm>
            <a:off x="4237727" y="11524280"/>
            <a:ext cx="2008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AWS S3</a:t>
            </a:r>
            <a:endParaRPr lang="ko-KR" altLang="en-US" sz="2400" b="1" dirty="0"/>
          </a:p>
        </p:txBody>
      </p:sp>
      <p:pic>
        <p:nvPicPr>
          <p:cNvPr id="36" name="Picture 6" descr="GitHub Action - 나무위키">
            <a:extLst>
              <a:ext uri="{FF2B5EF4-FFF2-40B4-BE49-F238E27FC236}">
                <a16:creationId xmlns:a16="http://schemas.microsoft.com/office/drawing/2014/main" id="{F208B00A-68D1-CDB3-7E31-7ABCA2FCB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7873" y="10061552"/>
            <a:ext cx="1035742" cy="103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02B8027-55CC-B85D-8B96-3A5A82AF210E}"/>
              </a:ext>
            </a:extLst>
          </p:cNvPr>
          <p:cNvSpPr txBox="1"/>
          <p:nvPr/>
        </p:nvSpPr>
        <p:spPr>
          <a:xfrm>
            <a:off x="10475525" y="11524279"/>
            <a:ext cx="3300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Github Actions</a:t>
            </a:r>
            <a:endParaRPr lang="ko-KR" altLang="en-US" sz="2400" b="1" dirty="0"/>
          </a:p>
        </p:txBody>
      </p:sp>
      <p:pic>
        <p:nvPicPr>
          <p:cNvPr id="1028" name="Picture 4" descr="AWS] Route 53을 이용하여 도메인의 상태를 모니터링하는 방법">
            <a:extLst>
              <a:ext uri="{FF2B5EF4-FFF2-40B4-BE49-F238E27FC236}">
                <a16:creationId xmlns:a16="http://schemas.microsoft.com/office/drawing/2014/main" id="{8B18AD8C-BB51-269B-B521-6910053B6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661" y="10085138"/>
            <a:ext cx="1035742" cy="103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웹을 넘어 클라우드로. 가비아">
            <a:extLst>
              <a:ext uri="{FF2B5EF4-FFF2-40B4-BE49-F238E27FC236}">
                <a16:creationId xmlns:a16="http://schemas.microsoft.com/office/drawing/2014/main" id="{072173B0-BEC6-3F99-5884-1F0F75EE6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1049" y="10085138"/>
            <a:ext cx="1917726" cy="159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A7919B7-D0A9-DD68-3EB1-2F14B0384884}"/>
              </a:ext>
            </a:extLst>
          </p:cNvPr>
          <p:cNvSpPr txBox="1"/>
          <p:nvPr/>
        </p:nvSpPr>
        <p:spPr>
          <a:xfrm>
            <a:off x="19033529" y="11426532"/>
            <a:ext cx="3300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Route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53</a:t>
            </a:r>
            <a:endParaRPr lang="ko-KR" altLang="en-US" sz="2400" b="1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FC19725-4AA7-640D-B6E8-3FD27F9778D3}"/>
              </a:ext>
            </a:extLst>
          </p:cNvPr>
          <p:cNvSpPr/>
          <p:nvPr/>
        </p:nvSpPr>
        <p:spPr>
          <a:xfrm>
            <a:off x="2146300" y="8804109"/>
            <a:ext cx="6245756" cy="4122777"/>
          </a:xfrm>
          <a:prstGeom prst="rect">
            <a:avLst/>
          </a:prstGeom>
          <a:noFill/>
          <a:ln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C5DE8B-B257-67CA-F9E5-BB14D9401AC9}"/>
              </a:ext>
            </a:extLst>
          </p:cNvPr>
          <p:cNvSpPr txBox="1"/>
          <p:nvPr/>
        </p:nvSpPr>
        <p:spPr>
          <a:xfrm>
            <a:off x="4117611" y="8591811"/>
            <a:ext cx="22520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스토리지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C1E88A2-AB76-E2A5-A4B2-C0B8CAB9F921}"/>
              </a:ext>
            </a:extLst>
          </p:cNvPr>
          <p:cNvSpPr/>
          <p:nvPr/>
        </p:nvSpPr>
        <p:spPr>
          <a:xfrm>
            <a:off x="9064078" y="8831546"/>
            <a:ext cx="6245756" cy="4122777"/>
          </a:xfrm>
          <a:prstGeom prst="rect">
            <a:avLst/>
          </a:prstGeom>
          <a:noFill/>
          <a:ln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D28C62-955F-BDD3-A6A6-015980AF9610}"/>
              </a:ext>
            </a:extLst>
          </p:cNvPr>
          <p:cNvSpPr txBox="1"/>
          <p:nvPr/>
        </p:nvSpPr>
        <p:spPr>
          <a:xfrm>
            <a:off x="11065985" y="8588131"/>
            <a:ext cx="22520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CI/CD</a:t>
            </a:r>
            <a:endParaRPr lang="ko-KR" altLang="en-US" sz="2400" b="1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44E942AC-DBE0-DAB9-CB61-FDBACCF5D12D}"/>
              </a:ext>
            </a:extLst>
          </p:cNvPr>
          <p:cNvSpPr/>
          <p:nvPr/>
        </p:nvSpPr>
        <p:spPr>
          <a:xfrm>
            <a:off x="16373236" y="8784760"/>
            <a:ext cx="6245756" cy="4122777"/>
          </a:xfrm>
          <a:prstGeom prst="rect">
            <a:avLst/>
          </a:prstGeom>
          <a:noFill/>
          <a:ln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c</a:t>
            </a:r>
            <a:endParaRPr lang="ko-KR" altLang="en-US" sz="3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A409268-0EC4-030D-BB23-CE042B7E18A4}"/>
              </a:ext>
            </a:extLst>
          </p:cNvPr>
          <p:cNvSpPr txBox="1"/>
          <p:nvPr/>
        </p:nvSpPr>
        <p:spPr>
          <a:xfrm>
            <a:off x="18370100" y="8587085"/>
            <a:ext cx="22520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도메인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ED4649-556E-8872-B49E-DC8E91A9CB13}"/>
              </a:ext>
            </a:extLst>
          </p:cNvPr>
          <p:cNvSpPr/>
          <p:nvPr/>
        </p:nvSpPr>
        <p:spPr>
          <a:xfrm>
            <a:off x="16363872" y="3353304"/>
            <a:ext cx="6245756" cy="4122777"/>
          </a:xfrm>
          <a:prstGeom prst="rect">
            <a:avLst/>
          </a:prstGeom>
          <a:noFill/>
          <a:ln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D0FD783-7D13-F1CF-BFB3-435EE26E7B85}"/>
              </a:ext>
            </a:extLst>
          </p:cNvPr>
          <p:cNvSpPr txBox="1"/>
          <p:nvPr/>
        </p:nvSpPr>
        <p:spPr>
          <a:xfrm>
            <a:off x="18440400" y="3182533"/>
            <a:ext cx="22520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데이터베이스</a:t>
            </a:r>
          </a:p>
        </p:txBody>
      </p:sp>
    </p:spTree>
    <p:extLst>
      <p:ext uri="{BB962C8B-B14F-4D97-AF65-F5344CB8AC3E}">
        <p14:creationId xmlns:p14="http://schemas.microsoft.com/office/powerpoint/2010/main" val="3746349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C1D0B-666E-5B76-B987-3555BE064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F9E11D8-4D1D-BF50-4C7E-A0CEFB732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8DA9D08-D7C8-08DD-3D3B-DA2578300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FF33A2D-5BAA-92BE-A74F-5EF1675B8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EAAD4A3-6DA8-D945-4CB8-CD183B26E751}"/>
              </a:ext>
            </a:extLst>
          </p:cNvPr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lvl="0" algn="ctr">
              <a:lnSpc>
                <a:spcPct val="84660"/>
              </a:lnSpc>
            </a:pPr>
            <a:r>
              <a:rPr lang="en" altLang="ko-KR" sz="2722" dirty="0">
                <a:solidFill>
                  <a:srgbClr val="F7F7F7"/>
                </a:solidFill>
                <a:latin typeface="Pretendard SemiBold"/>
              </a:rPr>
              <a:t>05</a:t>
            </a:r>
            <a:endParaRPr lang="en" sz="2722" b="0" i="0" u="none" strike="noStrike" dirty="0">
              <a:solidFill>
                <a:srgbClr val="F7F7F7"/>
              </a:solidFill>
              <a:latin typeface="Pretendard Semi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A65EB7C6-A00F-BF4D-C92A-370B124630EB}"/>
              </a:ext>
            </a:extLst>
          </p:cNvPr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>
              <a:lnSpc>
                <a:spcPct val="84660"/>
              </a:lnSpc>
            </a:pPr>
            <a:r>
              <a:rPr lang="ko-KR" altLang="en-US" sz="6864" dirty="0">
                <a:solidFill>
                  <a:srgbClr val="343434"/>
                </a:solidFill>
                <a:ea typeface="Pretendard Medium"/>
              </a:rPr>
              <a:t>인프라 준비</a:t>
            </a:r>
            <a:endParaRPr lang="ko-KR" altLang="ko-KR" sz="6864" dirty="0">
              <a:solidFill>
                <a:srgbClr val="343434"/>
              </a:solidFill>
              <a:ea typeface="Pretendard Mediu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947610-85E4-EC9D-CE0D-CC57C76AE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7477" y="4800600"/>
            <a:ext cx="14211298" cy="79390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65A014-4A2E-9492-F545-164BCBB67D6B}"/>
              </a:ext>
            </a:extLst>
          </p:cNvPr>
          <p:cNvSpPr txBox="1"/>
          <p:nvPr/>
        </p:nvSpPr>
        <p:spPr>
          <a:xfrm>
            <a:off x="1219200" y="2528002"/>
            <a:ext cx="23113996" cy="18171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en-US" altLang="ko-KR" sz="3200" b="1" dirty="0"/>
              <a:t>Route53 </a:t>
            </a:r>
            <a:r>
              <a:rPr lang="ko-KR" altLang="en-US" sz="3200" b="1" dirty="0"/>
              <a:t>도메인 준비</a:t>
            </a:r>
            <a:endParaRPr lang="en-US" altLang="ko-KR" sz="3200" b="1" dirty="0"/>
          </a:p>
          <a:p>
            <a:pPr algn="ctr"/>
            <a:endParaRPr lang="en-US" altLang="ko-KR" sz="1200" b="1" dirty="0"/>
          </a:p>
          <a:p>
            <a:pPr marL="457200" indent="-457200" algn="ctr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가비아에서 구매한 도메인 주소 설정</a:t>
            </a:r>
            <a:endParaRPr lang="en-US" altLang="ko-KR" sz="2400" dirty="0"/>
          </a:p>
          <a:p>
            <a:pPr marL="457200" indent="-457200" algn="ctr">
              <a:lnSpc>
                <a:spcPct val="150000"/>
              </a:lnSpc>
              <a:buFontTx/>
              <a:buChar char="-"/>
            </a:pPr>
            <a:r>
              <a:rPr lang="ko-KR" altLang="en-US" sz="2400" dirty="0"/>
              <a:t>이름 서버의 </a:t>
            </a:r>
            <a:r>
              <a:rPr lang="en-US" altLang="ko-KR" sz="2400" dirty="0"/>
              <a:t>4</a:t>
            </a:r>
            <a:r>
              <a:rPr lang="ko-KR" altLang="en-US" sz="2400" dirty="0"/>
              <a:t>개의 값을 가비아에 입력</a:t>
            </a:r>
            <a:endParaRPr lang="en-US" altLang="ko-KR" sz="24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8D8A7BA-8E99-D1AA-9575-8D5104AEB0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88975" y="6762630"/>
            <a:ext cx="6122504" cy="3200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81A792-42BB-F28F-421C-63CB43E0DAB8}"/>
              </a:ext>
            </a:extLst>
          </p:cNvPr>
          <p:cNvSpPr/>
          <p:nvPr/>
        </p:nvSpPr>
        <p:spPr>
          <a:xfrm>
            <a:off x="11087336" y="10689207"/>
            <a:ext cx="3200400" cy="1905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B78D0B4-7803-85A9-9ED4-0F0DE42DC162}"/>
              </a:ext>
            </a:extLst>
          </p:cNvPr>
          <p:cNvCxnSpPr>
            <a:stCxn id="15" idx="3"/>
          </p:cNvCxnSpPr>
          <p:nvPr/>
        </p:nvCxnSpPr>
        <p:spPr>
          <a:xfrm flipV="1">
            <a:off x="14287736" y="9012807"/>
            <a:ext cx="3276600" cy="26289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1127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A62B4-390C-CC6F-D4EB-4B6819EED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807B568-B914-804E-4861-47F46218F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B519C13-308C-9DA0-8C2D-8C03FD6BE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983A3F5-F413-07CF-39AD-2FCA9C7A30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AF089CB-96C4-771B-0229-251CA25A9462}"/>
              </a:ext>
            </a:extLst>
          </p:cNvPr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lvl="0" algn="ctr">
              <a:lnSpc>
                <a:spcPct val="84660"/>
              </a:lnSpc>
            </a:pPr>
            <a:r>
              <a:rPr lang="en" altLang="ko-KR" sz="2722" dirty="0">
                <a:solidFill>
                  <a:srgbClr val="F7F7F7"/>
                </a:solidFill>
                <a:latin typeface="Pretendard SemiBold"/>
              </a:rPr>
              <a:t>05</a:t>
            </a:r>
            <a:endParaRPr lang="en" sz="2722" b="0" i="0" u="none" strike="noStrike" dirty="0">
              <a:solidFill>
                <a:srgbClr val="F7F7F7"/>
              </a:solidFill>
              <a:latin typeface="Pretendard Semi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E156DB70-9D67-EDED-F67E-ACB8FA3DC456}"/>
              </a:ext>
            </a:extLst>
          </p:cNvPr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>
              <a:lnSpc>
                <a:spcPct val="84660"/>
              </a:lnSpc>
            </a:pPr>
            <a:r>
              <a:rPr lang="ko-KR" altLang="en-US" sz="6864" dirty="0">
                <a:solidFill>
                  <a:srgbClr val="343434"/>
                </a:solidFill>
                <a:ea typeface="Pretendard Medium"/>
              </a:rPr>
              <a:t>인프라 준비</a:t>
            </a:r>
            <a:endParaRPr lang="ko-KR" altLang="ko-KR" sz="6864" dirty="0">
              <a:solidFill>
                <a:srgbClr val="343434"/>
              </a:solidFill>
              <a:ea typeface="Pretendard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4B8FDE-6D22-ADB0-A69E-7538B1A4E7E0}"/>
              </a:ext>
            </a:extLst>
          </p:cNvPr>
          <p:cNvSpPr txBox="1"/>
          <p:nvPr/>
        </p:nvSpPr>
        <p:spPr>
          <a:xfrm>
            <a:off x="1219200" y="2743200"/>
            <a:ext cx="2303779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2. EC2 </a:t>
            </a:r>
            <a:r>
              <a:rPr lang="ko-KR" altLang="en-US" sz="3200" b="1" dirty="0"/>
              <a:t>보안 그룹 설정</a:t>
            </a:r>
            <a:endParaRPr lang="en-US" altLang="ko-KR" sz="3200" b="1" dirty="0"/>
          </a:p>
          <a:p>
            <a:pPr algn="ctr"/>
            <a:endParaRPr lang="en-US" altLang="ko-KR" sz="1200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CE08FE-1C4F-132A-85E6-C65BB1DF17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6035" y="4689941"/>
            <a:ext cx="15631930" cy="72761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0109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0AB3E-6CA4-ACA4-0A60-C94E2178B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4350B7F-1D0E-4BAC-3CFB-EE6E9E7E6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74FC5ED-E199-A278-FE18-C46CA6CEE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4391DD6-B3BE-9971-C447-29784D12C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2952AE5-7011-A22A-79F1-78E8F0FABA3A}"/>
              </a:ext>
            </a:extLst>
          </p:cNvPr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lvl="0" algn="ctr">
              <a:lnSpc>
                <a:spcPct val="84660"/>
              </a:lnSpc>
            </a:pPr>
            <a:r>
              <a:rPr lang="en" altLang="ko-KR" sz="2722" dirty="0">
                <a:solidFill>
                  <a:srgbClr val="F7F7F7"/>
                </a:solidFill>
                <a:latin typeface="Pretendard SemiBold"/>
              </a:rPr>
              <a:t>05</a:t>
            </a:r>
            <a:endParaRPr lang="en" sz="2722" b="0" i="0" u="none" strike="noStrike" dirty="0">
              <a:solidFill>
                <a:srgbClr val="F7F7F7"/>
              </a:solidFill>
              <a:latin typeface="Pretendard Semi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6072E65-9AB8-AACF-E845-6F1D16FDCCAF}"/>
              </a:ext>
            </a:extLst>
          </p:cNvPr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>
              <a:lnSpc>
                <a:spcPct val="84660"/>
              </a:lnSpc>
            </a:pPr>
            <a:r>
              <a:rPr lang="ko-KR" altLang="en-US" sz="6864" dirty="0">
                <a:solidFill>
                  <a:srgbClr val="343434"/>
                </a:solidFill>
                <a:ea typeface="Pretendard Medium"/>
              </a:rPr>
              <a:t>환경 설정</a:t>
            </a:r>
            <a:endParaRPr lang="ko-KR" altLang="ko-KR" sz="6864" dirty="0">
              <a:solidFill>
                <a:srgbClr val="343434"/>
              </a:solidFill>
              <a:ea typeface="Pretendard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063EDA-51B5-EED6-0049-EECB09D36C15}"/>
              </a:ext>
            </a:extLst>
          </p:cNvPr>
          <p:cNvSpPr txBox="1"/>
          <p:nvPr/>
        </p:nvSpPr>
        <p:spPr>
          <a:xfrm>
            <a:off x="1085855" y="2863970"/>
            <a:ext cx="2319653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프론트엔드</a:t>
            </a:r>
            <a:endParaRPr lang="en-US" altLang="ko-KR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C33584-3A89-C146-68F1-2D40EA5AB767}"/>
              </a:ext>
            </a:extLst>
          </p:cNvPr>
          <p:cNvSpPr txBox="1"/>
          <p:nvPr/>
        </p:nvSpPr>
        <p:spPr>
          <a:xfrm>
            <a:off x="10810647" y="4558125"/>
            <a:ext cx="375235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1. </a:t>
            </a:r>
            <a:r>
              <a:rPr lang="ko-KR" altLang="en-US" sz="3200" dirty="0"/>
              <a:t>프로젝트 빌드</a:t>
            </a:r>
            <a:endParaRPr lang="en-US" altLang="ko-KR" sz="3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3F6363A-144F-7312-AA85-418020BB3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02" y="9480429"/>
            <a:ext cx="14071598" cy="20211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7041BD1-A30D-6262-3816-FDA708345581}"/>
              </a:ext>
            </a:extLst>
          </p:cNvPr>
          <p:cNvSpPr txBox="1"/>
          <p:nvPr/>
        </p:nvSpPr>
        <p:spPr>
          <a:xfrm>
            <a:off x="9289591" y="8719351"/>
            <a:ext cx="6804493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2. CertBot</a:t>
            </a:r>
            <a:r>
              <a:rPr lang="ko-KR" altLang="en-US" sz="3200" dirty="0"/>
              <a:t>으로 </a:t>
            </a:r>
            <a:r>
              <a:rPr lang="en-US" altLang="ko-KR" sz="3200" dirty="0"/>
              <a:t>SSL </a:t>
            </a:r>
            <a:r>
              <a:rPr lang="ko-KR" altLang="en-US" sz="3200" dirty="0"/>
              <a:t>인증서 적용</a:t>
            </a:r>
            <a:endParaRPr lang="en-US" altLang="ko-KR" sz="32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F672512-6214-7BEB-BE77-A2883C101E1A}"/>
              </a:ext>
            </a:extLst>
          </p:cNvPr>
          <p:cNvCxnSpPr/>
          <p:nvPr/>
        </p:nvCxnSpPr>
        <p:spPr>
          <a:xfrm>
            <a:off x="5486400" y="3657600"/>
            <a:ext cx="13792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2EA5E3DC-9962-4F98-16B5-ADB5B8E621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002" y="5579961"/>
            <a:ext cx="14097000" cy="9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82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3AB74-C2D8-110C-C470-58EC3665B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7F8D8CE-681D-85A5-13B6-560194A01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B01B2A8-F907-AD47-E41D-5AF3EFE68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0C2490A-7B99-F2DA-E261-7368BB157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85DC3C2A-B873-2B0F-2428-FAD67AAF0081}"/>
              </a:ext>
            </a:extLst>
          </p:cNvPr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lvl="0" algn="ctr">
              <a:lnSpc>
                <a:spcPct val="84660"/>
              </a:lnSpc>
            </a:pPr>
            <a:r>
              <a:rPr lang="en" altLang="ko-KR" sz="2722" dirty="0">
                <a:solidFill>
                  <a:srgbClr val="F7F7F7"/>
                </a:solidFill>
                <a:latin typeface="Pretendard SemiBold"/>
              </a:rPr>
              <a:t>05</a:t>
            </a:r>
            <a:endParaRPr lang="en" sz="2722" b="0" i="0" u="none" strike="noStrike" dirty="0">
              <a:solidFill>
                <a:srgbClr val="F7F7F7"/>
              </a:solidFill>
              <a:latin typeface="Pretendard Semi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8D12056-222C-2D76-D23D-C195CBDE68D0}"/>
              </a:ext>
            </a:extLst>
          </p:cNvPr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>
              <a:lnSpc>
                <a:spcPct val="84660"/>
              </a:lnSpc>
            </a:pPr>
            <a:r>
              <a:rPr lang="ko-KR" altLang="en-US" sz="6864" dirty="0">
                <a:solidFill>
                  <a:srgbClr val="343434"/>
                </a:solidFill>
                <a:ea typeface="Pretendard Medium"/>
              </a:rPr>
              <a:t>환경 설정</a:t>
            </a:r>
            <a:endParaRPr lang="ko-KR" altLang="ko-KR" sz="6864" dirty="0">
              <a:solidFill>
                <a:srgbClr val="343434"/>
              </a:solidFill>
              <a:ea typeface="Pretendard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F7D597-6264-07B6-1E80-7A93A0554BD0}"/>
              </a:ext>
            </a:extLst>
          </p:cNvPr>
          <p:cNvSpPr txBox="1"/>
          <p:nvPr/>
        </p:nvSpPr>
        <p:spPr>
          <a:xfrm>
            <a:off x="1085855" y="2863970"/>
            <a:ext cx="2319653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백엔드</a:t>
            </a:r>
            <a:endParaRPr lang="en-US" altLang="ko-KR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091CDB-27B4-46B2-7D3F-7B9BAF00A57A}"/>
              </a:ext>
            </a:extLst>
          </p:cNvPr>
          <p:cNvSpPr txBox="1"/>
          <p:nvPr/>
        </p:nvSpPr>
        <p:spPr>
          <a:xfrm>
            <a:off x="6519747" y="4495800"/>
            <a:ext cx="12328751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1. Dockerfile / docker-compose.yml</a:t>
            </a:r>
            <a:r>
              <a:rPr lang="ko-KR" altLang="en-US" sz="3200" dirty="0"/>
              <a:t> </a:t>
            </a:r>
            <a:r>
              <a:rPr lang="en-US" altLang="ko-KR" sz="3200" dirty="0"/>
              <a:t>:</a:t>
            </a:r>
            <a:r>
              <a:rPr lang="ko-KR" altLang="en-US" sz="3200" dirty="0"/>
              <a:t> 포트 매핑 및 변수 지정</a:t>
            </a:r>
            <a:endParaRPr lang="en-US" altLang="ko-KR" sz="3200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2DF690AF-9124-2BDD-13E0-B9D0E2C40113}"/>
              </a:ext>
            </a:extLst>
          </p:cNvPr>
          <p:cNvCxnSpPr/>
          <p:nvPr/>
        </p:nvCxnSpPr>
        <p:spPr>
          <a:xfrm>
            <a:off x="5486400" y="3657600"/>
            <a:ext cx="13792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C8DE952-0966-69F1-03DE-7B33797BD6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5567" y="5346700"/>
            <a:ext cx="11457109" cy="781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86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D1A4D-0552-71AD-9D6D-CD3EB5F5E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574FD21-73CB-D6EC-E7A4-EEBA6A042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B7867A3-4AC6-3608-95AA-A35E7050D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E995DE3-5BFB-A644-1C23-3ABBF22D7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BF059C00-E306-4CF0-4CAC-EA8900467710}"/>
              </a:ext>
            </a:extLst>
          </p:cNvPr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lvl="0" algn="ctr">
              <a:lnSpc>
                <a:spcPct val="84660"/>
              </a:lnSpc>
            </a:pPr>
            <a:r>
              <a:rPr lang="en" altLang="ko-KR" sz="2722" dirty="0">
                <a:solidFill>
                  <a:srgbClr val="F7F7F7"/>
                </a:solidFill>
                <a:latin typeface="Pretendard SemiBold"/>
              </a:rPr>
              <a:t>05</a:t>
            </a:r>
            <a:endParaRPr lang="en" sz="2722" b="0" i="0" u="none" strike="noStrike" dirty="0">
              <a:solidFill>
                <a:srgbClr val="F7F7F7"/>
              </a:solidFill>
              <a:latin typeface="Pretendard Semi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EEB1D40-59F2-0865-8B3A-EEBC9F3FD99C}"/>
              </a:ext>
            </a:extLst>
          </p:cNvPr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>
              <a:lnSpc>
                <a:spcPct val="84660"/>
              </a:lnSpc>
            </a:pPr>
            <a:r>
              <a:rPr lang="en-US" altLang="ko-KR" sz="6864" dirty="0">
                <a:solidFill>
                  <a:srgbClr val="343434"/>
                </a:solidFill>
                <a:ea typeface="Pretendard Medium"/>
              </a:rPr>
              <a:t>EC2 </a:t>
            </a:r>
            <a:r>
              <a:rPr lang="ko-KR" altLang="en-US" sz="6864" dirty="0">
                <a:solidFill>
                  <a:srgbClr val="343434"/>
                </a:solidFill>
                <a:ea typeface="Pretendard Medium"/>
              </a:rPr>
              <a:t>프로젝트 배포 </a:t>
            </a:r>
            <a:endParaRPr lang="ko-KR" altLang="ko-KR" sz="6864" dirty="0">
              <a:solidFill>
                <a:srgbClr val="343434"/>
              </a:solidFill>
              <a:ea typeface="Pretendard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9CE43E-FA4F-2607-CD65-2270651C20CE}"/>
              </a:ext>
            </a:extLst>
          </p:cNvPr>
          <p:cNvSpPr txBox="1"/>
          <p:nvPr/>
        </p:nvSpPr>
        <p:spPr>
          <a:xfrm>
            <a:off x="2851144" y="5424759"/>
            <a:ext cx="516254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Github </a:t>
            </a:r>
            <a:r>
              <a:rPr lang="ko-KR" altLang="en-US" sz="3200" b="1" dirty="0"/>
              <a:t>프로젝트 클론</a:t>
            </a:r>
            <a:endParaRPr lang="en-US" altLang="ko-KR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AFE1C6-C196-1E5C-2206-76B9A099EE52}"/>
              </a:ext>
            </a:extLst>
          </p:cNvPr>
          <p:cNvSpPr txBox="1"/>
          <p:nvPr/>
        </p:nvSpPr>
        <p:spPr>
          <a:xfrm>
            <a:off x="10417172" y="5424759"/>
            <a:ext cx="516254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Docker </a:t>
            </a:r>
            <a:r>
              <a:rPr lang="ko-KR" altLang="en-US" sz="3200" b="1" dirty="0"/>
              <a:t>이미지 빌드</a:t>
            </a:r>
            <a:endParaRPr lang="en-US" altLang="ko-KR" sz="32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72B073-E762-76A0-BDE5-F50EDF73015D}"/>
              </a:ext>
            </a:extLst>
          </p:cNvPr>
          <p:cNvSpPr txBox="1"/>
          <p:nvPr/>
        </p:nvSpPr>
        <p:spPr>
          <a:xfrm>
            <a:off x="17993264" y="5424759"/>
            <a:ext cx="516254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/>
              <a:t>컨테이너 실행</a:t>
            </a:r>
            <a:endParaRPr lang="en-US" altLang="ko-KR" sz="3200" b="1" dirty="0"/>
          </a:p>
        </p:txBody>
      </p:sp>
      <p:pic>
        <p:nvPicPr>
          <p:cNvPr id="11" name="Picture 4" descr="깃허브 - 위키백과, 우리 모두의 백과사전">
            <a:extLst>
              <a:ext uri="{FF2B5EF4-FFF2-40B4-BE49-F238E27FC236}">
                <a16:creationId xmlns:a16="http://schemas.microsoft.com/office/drawing/2014/main" id="{9775DA53-745E-F576-F026-040C45CFD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063" y="7397930"/>
            <a:ext cx="2264706" cy="233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Docker Hub: Centralized management of Docker images">
            <a:extLst>
              <a:ext uri="{FF2B5EF4-FFF2-40B4-BE49-F238E27FC236}">
                <a16:creationId xmlns:a16="http://schemas.microsoft.com/office/drawing/2014/main" id="{DE0E3866-D166-FBB5-9CFC-29DD02451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9166" y="7296872"/>
            <a:ext cx="2538556" cy="253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4E996B7-F4E5-3D2E-7A2A-084D20CB06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38000" y="7963147"/>
            <a:ext cx="4452943" cy="1206005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199AE6E-C360-B0B1-C3CB-BFE0B2A03DF3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8013689" y="5717147"/>
            <a:ext cx="2403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896457E-E4B0-04DD-E489-8C0E59F39A9D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15579717" y="5717147"/>
            <a:ext cx="24135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881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BF41E-EDB0-5BE2-4BF0-AEAE1828E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AD06513-3415-E476-1C07-1F81F0BC2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1537159-6A65-C4E1-33D0-43203B295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56F825A-639D-1300-D19F-E879E5CBB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64ACBEB1-F40D-9D6B-D699-2BDAB2B65014}"/>
              </a:ext>
            </a:extLst>
          </p:cNvPr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lvl="0" algn="ctr">
              <a:lnSpc>
                <a:spcPct val="84660"/>
              </a:lnSpc>
            </a:pPr>
            <a:r>
              <a:rPr lang="en" altLang="ko-KR" sz="2722" dirty="0">
                <a:solidFill>
                  <a:srgbClr val="F7F7F7"/>
                </a:solidFill>
                <a:latin typeface="Pretendard SemiBold"/>
              </a:rPr>
              <a:t>05</a:t>
            </a:r>
            <a:endParaRPr lang="en" sz="2722" b="0" i="0" u="none" strike="noStrike" dirty="0">
              <a:solidFill>
                <a:srgbClr val="F7F7F7"/>
              </a:solidFill>
              <a:latin typeface="Pretendard Semi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8BAA0D14-83C9-4DCB-E92E-000898F60A32}"/>
              </a:ext>
            </a:extLst>
          </p:cNvPr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>
              <a:lnSpc>
                <a:spcPct val="84660"/>
              </a:lnSpc>
            </a:pPr>
            <a:r>
              <a:rPr lang="en-US" altLang="ko-KR" sz="6864" dirty="0">
                <a:solidFill>
                  <a:srgbClr val="343434"/>
                </a:solidFill>
                <a:ea typeface="Pretendard Medium"/>
              </a:rPr>
              <a:t>CI/CD </a:t>
            </a:r>
            <a:r>
              <a:rPr lang="ko-KR" altLang="en-US" sz="6864" dirty="0">
                <a:solidFill>
                  <a:srgbClr val="343434"/>
                </a:solidFill>
                <a:ea typeface="Pretendard Medium"/>
              </a:rPr>
              <a:t>구성</a:t>
            </a:r>
            <a:endParaRPr lang="ko-KR" altLang="ko-KR" sz="6864" dirty="0">
              <a:solidFill>
                <a:srgbClr val="343434"/>
              </a:solidFill>
              <a:ea typeface="Pretendard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548E42-D717-42D1-0E00-616BAEFC6C3F}"/>
              </a:ext>
            </a:extLst>
          </p:cNvPr>
          <p:cNvSpPr txBox="1"/>
          <p:nvPr/>
        </p:nvSpPr>
        <p:spPr>
          <a:xfrm>
            <a:off x="10270069" y="2743200"/>
            <a:ext cx="5162545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/>
              <a:t>Github</a:t>
            </a:r>
            <a:r>
              <a:rPr lang="ko-KR" altLang="en-US" sz="3200" b="1" dirty="0"/>
              <a:t>에서 시크릿 키 등록</a:t>
            </a:r>
            <a:endParaRPr lang="en-US" altLang="ko-KR" sz="3200" b="1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C1482A4-8C29-51C7-C129-8074A5357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4094475"/>
            <a:ext cx="15034684" cy="81714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2340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FF63B-1A46-A302-ADCA-6AEA2C132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9361AA9-18C0-48E9-41EB-DC51F1EFA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F4A4242-94B7-BF06-2349-756566587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2EE0808-C03E-FA29-64E6-69739C787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688B6A3-978B-3C42-B317-FD0A9DF5973F}"/>
              </a:ext>
            </a:extLst>
          </p:cNvPr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lvl="0" algn="ctr">
              <a:lnSpc>
                <a:spcPct val="84660"/>
              </a:lnSpc>
            </a:pPr>
            <a:r>
              <a:rPr lang="en" altLang="ko-KR" sz="2722" dirty="0">
                <a:solidFill>
                  <a:srgbClr val="F7F7F7"/>
                </a:solidFill>
                <a:latin typeface="Pretendard SemiBold"/>
              </a:rPr>
              <a:t>05</a:t>
            </a:r>
            <a:endParaRPr lang="en" sz="2722" b="0" i="0" u="none" strike="noStrike" dirty="0">
              <a:solidFill>
                <a:srgbClr val="F7F7F7"/>
              </a:solidFill>
              <a:latin typeface="Pretendard Semi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C445CFB3-95A4-9514-1CB3-76B75E30F661}"/>
              </a:ext>
            </a:extLst>
          </p:cNvPr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>
              <a:lnSpc>
                <a:spcPct val="84660"/>
              </a:lnSpc>
            </a:pPr>
            <a:r>
              <a:rPr lang="ko-KR" altLang="en-US" sz="6864" dirty="0">
                <a:solidFill>
                  <a:srgbClr val="343434"/>
                </a:solidFill>
                <a:ea typeface="Pretendard Medium"/>
              </a:rPr>
              <a:t>배포 스크립트</a:t>
            </a:r>
            <a:endParaRPr lang="ko-KR" altLang="ko-KR" sz="6864" dirty="0">
              <a:solidFill>
                <a:srgbClr val="343434"/>
              </a:solidFill>
              <a:ea typeface="Pretendard Medium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781E67-8C6C-15FA-B28D-AAF9F26AC93A}"/>
              </a:ext>
            </a:extLst>
          </p:cNvPr>
          <p:cNvSpPr/>
          <p:nvPr/>
        </p:nvSpPr>
        <p:spPr>
          <a:xfrm>
            <a:off x="2667000" y="2988410"/>
            <a:ext cx="9525000" cy="493639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8F774B-FCA4-AB67-D319-5BFFD11FF88C}"/>
              </a:ext>
            </a:extLst>
          </p:cNvPr>
          <p:cNvSpPr txBox="1"/>
          <p:nvPr/>
        </p:nvSpPr>
        <p:spPr>
          <a:xfrm>
            <a:off x="6366419" y="2764135"/>
            <a:ext cx="21261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프론트엔드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CD3CD4-5012-B3B5-9664-6DD36BA4D698}"/>
              </a:ext>
            </a:extLst>
          </p:cNvPr>
          <p:cNvSpPr/>
          <p:nvPr/>
        </p:nvSpPr>
        <p:spPr>
          <a:xfrm>
            <a:off x="13258800" y="2988409"/>
            <a:ext cx="9525000" cy="4936391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FB8502-A25F-1E11-BA30-2C486E6A557C}"/>
              </a:ext>
            </a:extLst>
          </p:cNvPr>
          <p:cNvSpPr txBox="1"/>
          <p:nvPr/>
        </p:nvSpPr>
        <p:spPr>
          <a:xfrm>
            <a:off x="17242109" y="2764135"/>
            <a:ext cx="155838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백엔드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CB133D-5911-6853-EB4E-2D95F9DED887}"/>
              </a:ext>
            </a:extLst>
          </p:cNvPr>
          <p:cNvSpPr txBox="1"/>
          <p:nvPr/>
        </p:nvSpPr>
        <p:spPr>
          <a:xfrm>
            <a:off x="4906304" y="4018731"/>
            <a:ext cx="5046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deploy-frontend.sh </a:t>
            </a:r>
            <a:r>
              <a:rPr lang="ko-KR" altLang="en-US" sz="2400" dirty="0"/>
              <a:t>스크립트 작성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971830-F961-9DE7-4CE0-957215FA2D54}"/>
              </a:ext>
            </a:extLst>
          </p:cNvPr>
          <p:cNvSpPr txBox="1"/>
          <p:nvPr/>
        </p:nvSpPr>
        <p:spPr>
          <a:xfrm>
            <a:off x="15502418" y="4018730"/>
            <a:ext cx="5046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deploy.sh </a:t>
            </a:r>
            <a:r>
              <a:rPr lang="ko-KR" altLang="en-US" sz="2400" dirty="0"/>
              <a:t>스크립트 작성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594000-BAAB-F2F5-A393-4033D413739E}"/>
              </a:ext>
            </a:extLst>
          </p:cNvPr>
          <p:cNvSpPr txBox="1"/>
          <p:nvPr/>
        </p:nvSpPr>
        <p:spPr>
          <a:xfrm>
            <a:off x="15502418" y="6255987"/>
            <a:ext cx="5046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pull, up, build </a:t>
            </a:r>
            <a:r>
              <a:rPr lang="ko-KR" altLang="en-US" sz="2400" dirty="0"/>
              <a:t>등 한 번에 처리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F6D923-0DC3-2C20-8B9E-4E9CCF586EFE}"/>
              </a:ext>
            </a:extLst>
          </p:cNvPr>
          <p:cNvSpPr txBox="1"/>
          <p:nvPr/>
        </p:nvSpPr>
        <p:spPr>
          <a:xfrm>
            <a:off x="4910619" y="6255987"/>
            <a:ext cx="504639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/>
              <a:t>dist</a:t>
            </a:r>
            <a:r>
              <a:rPr lang="en-US" altLang="ko-KR" sz="2400" dirty="0"/>
              <a:t> </a:t>
            </a:r>
            <a:r>
              <a:rPr lang="ko-KR" altLang="en-US" sz="2400" dirty="0"/>
              <a:t>업데이트 및 </a:t>
            </a:r>
            <a:r>
              <a:rPr lang="en-US" altLang="ko-KR" sz="2400" dirty="0"/>
              <a:t>Nginx </a:t>
            </a:r>
            <a:r>
              <a:rPr lang="ko-KR" altLang="en-US" sz="2400" dirty="0"/>
              <a:t>재로드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E751C12-84E8-A0FD-D89E-68F78A94E21B}"/>
              </a:ext>
            </a:extLst>
          </p:cNvPr>
          <p:cNvCxnSpPr/>
          <p:nvPr/>
        </p:nvCxnSpPr>
        <p:spPr>
          <a:xfrm>
            <a:off x="7467600" y="4800600"/>
            <a:ext cx="0" cy="1066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B09E9B8-22D7-DDC6-07BD-447E3971B5CA}"/>
              </a:ext>
            </a:extLst>
          </p:cNvPr>
          <p:cNvCxnSpPr/>
          <p:nvPr/>
        </p:nvCxnSpPr>
        <p:spPr>
          <a:xfrm>
            <a:off x="18059400" y="4800600"/>
            <a:ext cx="0" cy="10668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6" descr="GitHub Action - 나무위키">
            <a:extLst>
              <a:ext uri="{FF2B5EF4-FFF2-40B4-BE49-F238E27FC236}">
                <a16:creationId xmlns:a16="http://schemas.microsoft.com/office/drawing/2014/main" id="{0403806F-B213-3B6A-60ED-BE488C33C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1356" y="10749892"/>
            <a:ext cx="1650927" cy="165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6AC25AE-3006-AB6B-6900-AEF12E6A13EC}"/>
              </a:ext>
            </a:extLst>
          </p:cNvPr>
          <p:cNvSpPr txBox="1"/>
          <p:nvPr/>
        </p:nvSpPr>
        <p:spPr>
          <a:xfrm>
            <a:off x="10896600" y="12609324"/>
            <a:ext cx="3300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Github Actions</a:t>
            </a:r>
            <a:endParaRPr lang="ko-KR" altLang="en-US" sz="2400" b="1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866016E-2223-E575-F669-3906D05EA6AA}"/>
              </a:ext>
            </a:extLst>
          </p:cNvPr>
          <p:cNvCxnSpPr>
            <a:cxnSpLocks/>
          </p:cNvCxnSpPr>
          <p:nvPr/>
        </p:nvCxnSpPr>
        <p:spPr>
          <a:xfrm>
            <a:off x="7467600" y="7924800"/>
            <a:ext cx="3886200" cy="28250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EF1E38BB-4648-CDB0-B3B0-2AB49A65FBED}"/>
              </a:ext>
            </a:extLst>
          </p:cNvPr>
          <p:cNvCxnSpPr>
            <a:cxnSpLocks/>
          </p:cNvCxnSpPr>
          <p:nvPr/>
        </p:nvCxnSpPr>
        <p:spPr>
          <a:xfrm flipH="1">
            <a:off x="13563600" y="7924800"/>
            <a:ext cx="4495800" cy="282509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A07D212-E7DE-6268-4208-0F11DB11129F}"/>
              </a:ext>
            </a:extLst>
          </p:cNvPr>
          <p:cNvSpPr txBox="1"/>
          <p:nvPr/>
        </p:nvSpPr>
        <p:spPr>
          <a:xfrm>
            <a:off x="11142467" y="9784232"/>
            <a:ext cx="282799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/>
              <a:t>스크립트 실행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27391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D9671-F62F-C521-35CC-61BA437C8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286EF60-6935-2680-7522-153686A4F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F8DE81B-ED2F-4AFE-71F8-C76D139FF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3979C40-5CAD-ABE1-9616-44814F26F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D8CABC5-445B-AFA3-7D9B-EB62ECE15F51}"/>
              </a:ext>
            </a:extLst>
          </p:cNvPr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lvl="0" algn="ctr">
              <a:lnSpc>
                <a:spcPct val="84660"/>
              </a:lnSpc>
            </a:pPr>
            <a:r>
              <a:rPr lang="en" altLang="ko-KR" sz="2722" dirty="0">
                <a:solidFill>
                  <a:srgbClr val="F7F7F7"/>
                </a:solidFill>
                <a:latin typeface="Pretendard SemiBold"/>
              </a:rPr>
              <a:t>05</a:t>
            </a:r>
            <a:endParaRPr lang="en" sz="2722" b="0" i="0" u="none" strike="noStrike" dirty="0">
              <a:solidFill>
                <a:srgbClr val="F7F7F7"/>
              </a:solidFill>
              <a:latin typeface="Pretendard SemiBold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1142410B-4D29-D02A-499B-7A033E4EA274}"/>
              </a:ext>
            </a:extLst>
          </p:cNvPr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>
              <a:lnSpc>
                <a:spcPct val="84660"/>
              </a:lnSpc>
            </a:pPr>
            <a:r>
              <a:rPr lang="ko-KR" altLang="en-US" sz="6864" dirty="0">
                <a:solidFill>
                  <a:srgbClr val="343434"/>
                </a:solidFill>
                <a:ea typeface="Pretendard Medium"/>
              </a:rPr>
              <a:t>배포 실행</a:t>
            </a:r>
            <a:endParaRPr lang="ko-KR" altLang="ko-KR" sz="6864" dirty="0">
              <a:solidFill>
                <a:srgbClr val="343434"/>
              </a:solidFill>
              <a:ea typeface="Pretendard Medium"/>
            </a:endParaRPr>
          </a:p>
        </p:txBody>
      </p:sp>
      <p:pic>
        <p:nvPicPr>
          <p:cNvPr id="19" name="Picture 6" descr="GitHub Action - 나무위키">
            <a:extLst>
              <a:ext uri="{FF2B5EF4-FFF2-40B4-BE49-F238E27FC236}">
                <a16:creationId xmlns:a16="http://schemas.microsoft.com/office/drawing/2014/main" id="{CEF9503E-0C7B-031E-0B30-3FF195B78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6209422"/>
            <a:ext cx="1250933" cy="125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아티스트가 디자인한 사람 종의 무료 아이콘">
            <a:extLst>
              <a:ext uri="{FF2B5EF4-FFF2-40B4-BE49-F238E27FC236}">
                <a16:creationId xmlns:a16="http://schemas.microsoft.com/office/drawing/2014/main" id="{0AC4E02D-9BEF-6AB1-9719-143C7CDD0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885" y="5913846"/>
            <a:ext cx="1888307" cy="188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2B0E211-9C75-7971-8A17-5CC925CF4059}"/>
              </a:ext>
            </a:extLst>
          </p:cNvPr>
          <p:cNvSpPr txBox="1"/>
          <p:nvPr/>
        </p:nvSpPr>
        <p:spPr>
          <a:xfrm>
            <a:off x="1909957" y="7741496"/>
            <a:ext cx="212616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개발자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65DDC1DD-DEF2-176F-F957-F334221C3C62}"/>
              </a:ext>
            </a:extLst>
          </p:cNvPr>
          <p:cNvCxnSpPr>
            <a:cxnSpLocks/>
          </p:cNvCxnSpPr>
          <p:nvPr/>
        </p:nvCxnSpPr>
        <p:spPr>
          <a:xfrm>
            <a:off x="4069573" y="7153604"/>
            <a:ext cx="33687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EEBDDC5-4C41-61CB-B540-B35C5D5CF219}"/>
              </a:ext>
            </a:extLst>
          </p:cNvPr>
          <p:cNvSpPr txBox="1"/>
          <p:nvPr/>
        </p:nvSpPr>
        <p:spPr>
          <a:xfrm>
            <a:off x="7563385" y="7631484"/>
            <a:ext cx="212616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Github Actions </a:t>
            </a:r>
            <a:r>
              <a:rPr lang="ko-KR" altLang="en-US" sz="2400" b="1" dirty="0"/>
              <a:t>자동 실행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DF7284-9642-755B-F3D8-358F6CC085F9}"/>
              </a:ext>
            </a:extLst>
          </p:cNvPr>
          <p:cNvSpPr txBox="1"/>
          <p:nvPr/>
        </p:nvSpPr>
        <p:spPr>
          <a:xfrm>
            <a:off x="4258611" y="6562396"/>
            <a:ext cx="29906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main </a:t>
            </a:r>
            <a:r>
              <a:rPr lang="ko-KR" altLang="en-US" sz="2400" b="1" dirty="0"/>
              <a:t>브랜치로 </a:t>
            </a:r>
            <a:r>
              <a:rPr lang="en-US" altLang="ko-KR" sz="2400" b="1" dirty="0"/>
              <a:t>Push</a:t>
            </a:r>
            <a:endParaRPr lang="ko-KR" altLang="en-US" sz="2400" b="1" dirty="0"/>
          </a:p>
        </p:txBody>
      </p:sp>
      <p:pic>
        <p:nvPicPr>
          <p:cNvPr id="31" name="Picture 20" descr="Docker Hub: Centralized management of Docker images">
            <a:extLst>
              <a:ext uri="{FF2B5EF4-FFF2-40B4-BE49-F238E27FC236}">
                <a16:creationId xmlns:a16="http://schemas.microsoft.com/office/drawing/2014/main" id="{23DBE1C6-5B22-9D0D-28DA-2328F21EE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584" y="7554229"/>
            <a:ext cx="1442648" cy="144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0D99182E-0723-DC74-E644-18AC636689E2}"/>
              </a:ext>
            </a:extLst>
          </p:cNvPr>
          <p:cNvCxnSpPr/>
          <p:nvPr/>
        </p:nvCxnSpPr>
        <p:spPr>
          <a:xfrm flipV="1">
            <a:off x="9829800" y="5346700"/>
            <a:ext cx="3892550" cy="1806904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FD0F82C-A438-A253-F1E8-2C736497BE46}"/>
              </a:ext>
            </a:extLst>
          </p:cNvPr>
          <p:cNvCxnSpPr>
            <a:cxnSpLocks/>
          </p:cNvCxnSpPr>
          <p:nvPr/>
        </p:nvCxnSpPr>
        <p:spPr>
          <a:xfrm>
            <a:off x="9829800" y="7151932"/>
            <a:ext cx="3892550" cy="153486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ABA3B73-BA05-1233-44B2-6CF8C4D7A77D}"/>
              </a:ext>
            </a:extLst>
          </p:cNvPr>
          <p:cNvSpPr txBox="1"/>
          <p:nvPr/>
        </p:nvSpPr>
        <p:spPr>
          <a:xfrm>
            <a:off x="13057468" y="5754176"/>
            <a:ext cx="403486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/>
              <a:t>dist</a:t>
            </a:r>
            <a:r>
              <a:rPr lang="en-US" altLang="ko-KR" sz="2400" b="1" dirty="0"/>
              <a:t> </a:t>
            </a:r>
            <a:r>
              <a:rPr lang="ko-KR" altLang="en-US" sz="2400" b="1" dirty="0"/>
              <a:t>업데이트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51893C-274E-D3EC-6714-396506D3B4E6}"/>
              </a:ext>
            </a:extLst>
          </p:cNvPr>
          <p:cNvSpPr txBox="1"/>
          <p:nvPr/>
        </p:nvSpPr>
        <p:spPr>
          <a:xfrm>
            <a:off x="13687608" y="9048750"/>
            <a:ext cx="277458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/>
              <a:t>컨테이너 재시작</a:t>
            </a:r>
          </a:p>
        </p:txBody>
      </p:sp>
      <p:pic>
        <p:nvPicPr>
          <p:cNvPr id="2054" name="Picture 6" descr="How to pronounce Dist">
            <a:extLst>
              <a:ext uri="{FF2B5EF4-FFF2-40B4-BE49-F238E27FC236}">
                <a16:creationId xmlns:a16="http://schemas.microsoft.com/office/drawing/2014/main" id="{6A6EDCC7-AF74-C0CE-1FD2-CB27E11C5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4" t="35307" r="30814" b="35062"/>
          <a:stretch>
            <a:fillRect/>
          </a:stretch>
        </p:blipFill>
        <p:spPr bwMode="auto">
          <a:xfrm>
            <a:off x="14329708" y="4870328"/>
            <a:ext cx="1490382" cy="70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1FF2C98-BD35-8821-3B87-BF2549DDA072}"/>
              </a:ext>
            </a:extLst>
          </p:cNvPr>
          <p:cNvSpPr txBox="1"/>
          <p:nvPr/>
        </p:nvSpPr>
        <p:spPr>
          <a:xfrm>
            <a:off x="11794668" y="4794547"/>
            <a:ext cx="172761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프론트엔드</a:t>
            </a:r>
            <a:endParaRPr lang="ko-KR" altLang="en-US" sz="24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AF0F977-5BE0-8D4A-ECF1-5496F1D5EDB2}"/>
              </a:ext>
            </a:extLst>
          </p:cNvPr>
          <p:cNvSpPr txBox="1"/>
          <p:nvPr/>
        </p:nvSpPr>
        <p:spPr>
          <a:xfrm>
            <a:off x="11828122" y="8175278"/>
            <a:ext cx="172761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/>
              <a:t>백엔드</a:t>
            </a:r>
            <a:endParaRPr lang="ko-KR" altLang="en-US" sz="2400" b="1" dirty="0"/>
          </a:p>
        </p:txBody>
      </p:sp>
      <p:pic>
        <p:nvPicPr>
          <p:cNvPr id="46" name="Picture 24" descr="NGINX 활용 가이드: 웹서버부터 API Gateway까지 - NGINX STORE">
            <a:extLst>
              <a:ext uri="{FF2B5EF4-FFF2-40B4-BE49-F238E27FC236}">
                <a16:creationId xmlns:a16="http://schemas.microsoft.com/office/drawing/2014/main" id="{40D174DA-CCAA-10E5-EEC5-8174106A7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6933" y="6225481"/>
            <a:ext cx="1287205" cy="147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B0389D4-D427-CB09-930C-89715A81521D}"/>
              </a:ext>
            </a:extLst>
          </p:cNvPr>
          <p:cNvSpPr txBox="1"/>
          <p:nvPr/>
        </p:nvSpPr>
        <p:spPr>
          <a:xfrm>
            <a:off x="20310597" y="7944445"/>
            <a:ext cx="23198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/>
              <a:t>Nginx </a:t>
            </a:r>
            <a:r>
              <a:rPr lang="ko-KR" altLang="en-US" sz="2400" b="1" dirty="0"/>
              <a:t>재로드</a:t>
            </a:r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C1A4304F-A63B-E515-B9D7-8944B1D94D9A}"/>
              </a:ext>
            </a:extLst>
          </p:cNvPr>
          <p:cNvCxnSpPr>
            <a:cxnSpLocks/>
          </p:cNvCxnSpPr>
          <p:nvPr/>
        </p:nvCxnSpPr>
        <p:spPr>
          <a:xfrm>
            <a:off x="16388423" y="5346700"/>
            <a:ext cx="3575977" cy="185102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8DA2B76E-4E74-D9F5-EE27-87C78B41D2CF}"/>
              </a:ext>
            </a:extLst>
          </p:cNvPr>
          <p:cNvCxnSpPr>
            <a:cxnSpLocks/>
          </p:cNvCxnSpPr>
          <p:nvPr/>
        </p:nvCxnSpPr>
        <p:spPr>
          <a:xfrm flipV="1">
            <a:off x="16462191" y="7197725"/>
            <a:ext cx="3502209" cy="1439218"/>
          </a:xfrm>
          <a:prstGeom prst="bentConnector3">
            <a:avLst>
              <a:gd name="adj1" fmla="val 4901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5995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40145-E2EE-878A-84F4-B5A1530D2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6">
            <a:extLst>
              <a:ext uri="{FF2B5EF4-FFF2-40B4-BE49-F238E27FC236}">
                <a16:creationId xmlns:a16="http://schemas.microsoft.com/office/drawing/2014/main" id="{1C59F212-CB7D-A2F7-F2FB-9BE3D984263E}"/>
              </a:ext>
            </a:extLst>
          </p:cNvPr>
          <p:cNvSpPr txBox="1"/>
          <p:nvPr/>
        </p:nvSpPr>
        <p:spPr>
          <a:xfrm>
            <a:off x="5727700" y="62484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 algn="ctr">
              <a:lnSpc>
                <a:spcPct val="84660"/>
              </a:lnSpc>
            </a:pPr>
            <a:r>
              <a:rPr lang="ko-KR" altLang="en-US" sz="6864" b="0" i="0" u="none" strike="noStrike" dirty="0">
                <a:solidFill>
                  <a:srgbClr val="343434"/>
                </a:solidFill>
                <a:ea typeface="Pretendard Medium"/>
              </a:rPr>
              <a:t>감사합니다</a:t>
            </a:r>
            <a:r>
              <a:rPr lang="en-US" altLang="ko-KR" sz="6864" b="0" i="0" u="none" strike="noStrike" dirty="0">
                <a:solidFill>
                  <a:srgbClr val="343434"/>
                </a:solidFill>
                <a:ea typeface="Pretendard Medium"/>
              </a:rPr>
              <a:t>.</a:t>
            </a:r>
            <a:endParaRPr lang="ko-KR" sz="6864" b="0" i="0" u="none" strike="noStrike" dirty="0">
              <a:solidFill>
                <a:srgbClr val="343434"/>
              </a:solidFill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69836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229C0-07DF-B1C2-384E-DD2CBBA40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D5F86A9-F5EE-54D5-B8F0-64E9FE02D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1C0394EB-102C-207A-2FA1-E72B49E50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2FB06AE-5A09-6486-4838-663C88CE2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D58F8B2-8E1C-804F-2639-05FEFF7E8E05}"/>
              </a:ext>
            </a:extLst>
          </p:cNvPr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lvl="0" algn="ctr">
              <a:lnSpc>
                <a:spcPct val="84660"/>
              </a:lnSpc>
            </a:pPr>
            <a:r>
              <a:rPr lang="en" sz="2722" b="0" i="0" u="none" strike="noStrike" dirty="0">
                <a:solidFill>
                  <a:srgbClr val="F7F7F7"/>
                </a:solidFill>
                <a:latin typeface="Pretendard SemiBold"/>
              </a:rPr>
              <a:t>02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50B4FE7A-C9F0-F08B-367F-BF9A683E5AEA}"/>
              </a:ext>
            </a:extLst>
          </p:cNvPr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 algn="l">
              <a:lnSpc>
                <a:spcPct val="84660"/>
              </a:lnSpc>
            </a:pPr>
            <a:r>
              <a:rPr lang="ko-KR" altLang="en-US" sz="6864" dirty="0">
                <a:solidFill>
                  <a:srgbClr val="343434"/>
                </a:solidFill>
                <a:latin typeface="Pretendard Medium"/>
                <a:ea typeface="Pretendard Medium"/>
              </a:rPr>
              <a:t>기능 리스트</a:t>
            </a:r>
            <a:endParaRPr lang="ko-KR" sz="6864" b="0" i="0" u="none" strike="noStrike" dirty="0">
              <a:solidFill>
                <a:srgbClr val="343434"/>
              </a:solidFill>
              <a:ea typeface="Pretendard Medium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A537627-C708-2B86-A5DA-8846099C2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741336"/>
              </p:ext>
            </p:extLst>
          </p:nvPr>
        </p:nvGraphicFramePr>
        <p:xfrm>
          <a:off x="4063999" y="2580496"/>
          <a:ext cx="16256001" cy="106656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7400">
                  <a:extLst>
                    <a:ext uri="{9D8B030D-6E8A-4147-A177-3AD203B41FA5}">
                      <a16:colId xmlns:a16="http://schemas.microsoft.com/office/drawing/2014/main" val="4231475432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1819504567"/>
                    </a:ext>
                  </a:extLst>
                </a:gridCol>
                <a:gridCol w="8966200">
                  <a:extLst>
                    <a:ext uri="{9D8B030D-6E8A-4147-A177-3AD203B41FA5}">
                      <a16:colId xmlns:a16="http://schemas.microsoft.com/office/drawing/2014/main" val="3576959265"/>
                    </a:ext>
                  </a:extLst>
                </a:gridCol>
              </a:tblGrid>
              <a:tr h="524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분류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92997"/>
                  </a:ext>
                </a:extLst>
              </a:tr>
              <a:tr h="1074531">
                <a:tc rowSpan="2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인증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회원가입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이메일 인증 기반 회원 생성</a:t>
                      </a:r>
                      <a:endParaRPr lang="en-US" altLang="ko-KR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소셜 아이디를 통한 간편 회원가입 </a:t>
                      </a:r>
                      <a:r>
                        <a:rPr lang="en-US" altLang="ko-KR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(</a:t>
                      </a: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구글</a:t>
                      </a:r>
                      <a:r>
                        <a:rPr lang="en-US" altLang="ko-KR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카카오</a:t>
                      </a:r>
                      <a:r>
                        <a:rPr lang="en-US" altLang="ko-KR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2415447"/>
                  </a:ext>
                </a:extLst>
              </a:tr>
              <a:tr h="10745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소셜 아이디를 통한 간편 로그인 </a:t>
                      </a:r>
                      <a:r>
                        <a:rPr lang="en-US" altLang="ko-KR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(</a:t>
                      </a: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구글</a:t>
                      </a:r>
                      <a:r>
                        <a:rPr lang="en-US" altLang="ko-KR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카카오</a:t>
                      </a:r>
                      <a:r>
                        <a:rPr lang="en-US" altLang="ko-KR" sz="20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)</a:t>
                      </a:r>
                    </a:p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JWT</a:t>
                      </a: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 발급 후 인증된 사용자만 기능 사용 가능</a:t>
                      </a:r>
                      <a:endParaRPr lang="en-US" altLang="ko-KR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토큰 기반 자동 로그인 유지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48694"/>
                  </a:ext>
                </a:extLst>
              </a:tr>
              <a:tr h="1545317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검색 및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숙소 목록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숙소 이미지</a:t>
                      </a:r>
                      <a:r>
                        <a:rPr lang="en-US" altLang="ko-KR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가격 등 기본 정보 표시</a:t>
                      </a:r>
                      <a:endParaRPr lang="en-US" altLang="ko-KR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가격 및 인기순 정렬</a:t>
                      </a:r>
                      <a:endParaRPr lang="en-US" altLang="ko-KR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지역</a:t>
                      </a:r>
                      <a:r>
                        <a:rPr lang="en-US" altLang="ko-KR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가격</a:t>
                      </a:r>
                      <a:r>
                        <a:rPr lang="en-US" altLang="ko-KR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서비스 등으로 필터링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0824227"/>
                  </a:ext>
                </a:extLst>
              </a:tr>
              <a:tr h="1074531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숙소 상세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숙소 리뷰</a:t>
                      </a:r>
                      <a:r>
                        <a:rPr lang="en-US" altLang="ko-KR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위치 등 상세 정보 표시</a:t>
                      </a:r>
                      <a:endParaRPr lang="en-US" altLang="ko-KR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예약 가능한 객실 정보 제공</a:t>
                      </a:r>
                      <a:endParaRPr lang="en-US" altLang="ko-KR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9107922"/>
                  </a:ext>
                </a:extLst>
              </a:tr>
              <a:tr h="1074531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객실 상세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- </a:t>
                      </a: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객실 가격</a:t>
                      </a:r>
                      <a:r>
                        <a:rPr lang="en-US" altLang="ko-KR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인원</a:t>
                      </a:r>
                      <a:r>
                        <a:rPr lang="en-US" altLang="ko-KR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옵션 정보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7940449"/>
                  </a:ext>
                </a:extLst>
              </a:tr>
              <a:tr h="1074531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예약 가능 여부 체크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선택한 </a:t>
                      </a: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날짜의 예약 가능 여부 </a:t>
                      </a:r>
                      <a:r>
                        <a:rPr lang="ko-KR" altLang="en-US" sz="200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자동 확인</a:t>
                      </a:r>
                      <a:endParaRPr lang="ko-KR" alt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603149"/>
                  </a:ext>
                </a:extLst>
              </a:tr>
              <a:tr h="1074531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날짜 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캘린더로 체크인</a:t>
                      </a:r>
                      <a:r>
                        <a:rPr lang="en-US" altLang="ko-KR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체크아웃 날짜 선택</a:t>
                      </a:r>
                      <a:endParaRPr lang="en-US" altLang="ko-KR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0297362"/>
                  </a:ext>
                </a:extLst>
              </a:tr>
              <a:tr h="1074531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예약 유효성 검사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객실 재고가 없는 경우 선택 불가</a:t>
                      </a:r>
                      <a:endParaRPr lang="en-US" altLang="ko-KR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지난 날짜 선택 불가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350621"/>
                  </a:ext>
                </a:extLst>
              </a:tr>
              <a:tr h="1074531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예약 생성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객실</a:t>
                      </a:r>
                      <a:r>
                        <a:rPr lang="en-US" altLang="ko-KR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날짜</a:t>
                      </a:r>
                      <a:r>
                        <a:rPr lang="en-US" altLang="ko-KR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회원 정보를 바탕으로 예약 생성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552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954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118CD-26E5-B54E-DD60-38B08EDE2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D104B59-7705-03CB-8546-24ADE07A8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46D2C70-1C5D-FE3B-2C5E-067A60029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AD4DEDD-4EA8-708C-2CE0-D79138C4D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2B17221-CD33-16BC-2FAD-DCDF40DEFDDA}"/>
              </a:ext>
            </a:extLst>
          </p:cNvPr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lvl="0" algn="ctr">
              <a:lnSpc>
                <a:spcPct val="84660"/>
              </a:lnSpc>
            </a:pPr>
            <a:r>
              <a:rPr lang="en" sz="2722" b="0" i="0" u="none" strike="noStrike" dirty="0">
                <a:solidFill>
                  <a:srgbClr val="F7F7F7"/>
                </a:solidFill>
                <a:latin typeface="Pretendard SemiBold"/>
              </a:rPr>
              <a:t>02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58BCC0E-1B06-2843-82B1-E91001EC614B}"/>
              </a:ext>
            </a:extLst>
          </p:cNvPr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 algn="l">
              <a:lnSpc>
                <a:spcPct val="84660"/>
              </a:lnSpc>
            </a:pPr>
            <a:r>
              <a:rPr lang="ko-KR" altLang="en-US" sz="6864" dirty="0">
                <a:solidFill>
                  <a:srgbClr val="343434"/>
                </a:solidFill>
                <a:latin typeface="Pretendard Medium"/>
                <a:ea typeface="Pretendard Medium"/>
              </a:rPr>
              <a:t>기능 리스트</a:t>
            </a:r>
            <a:endParaRPr lang="ko-KR" sz="6864" b="0" i="0" u="none" strike="noStrike" dirty="0">
              <a:solidFill>
                <a:srgbClr val="343434"/>
              </a:solidFill>
              <a:ea typeface="Pretendard Medium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986D692-13B6-0B29-1D0E-1C45C4A67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87194"/>
              </p:ext>
            </p:extLst>
          </p:nvPr>
        </p:nvGraphicFramePr>
        <p:xfrm>
          <a:off x="4063999" y="2580496"/>
          <a:ext cx="16256001" cy="101150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7400">
                  <a:extLst>
                    <a:ext uri="{9D8B030D-6E8A-4147-A177-3AD203B41FA5}">
                      <a16:colId xmlns:a16="http://schemas.microsoft.com/office/drawing/2014/main" val="4231475432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1819504567"/>
                    </a:ext>
                  </a:extLst>
                </a:gridCol>
                <a:gridCol w="8966200">
                  <a:extLst>
                    <a:ext uri="{9D8B030D-6E8A-4147-A177-3AD203B41FA5}">
                      <a16:colId xmlns:a16="http://schemas.microsoft.com/office/drawing/2014/main" val="3576959265"/>
                    </a:ext>
                  </a:extLst>
                </a:gridCol>
              </a:tblGrid>
              <a:tr h="524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분류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92997"/>
                  </a:ext>
                </a:extLst>
              </a:tr>
              <a:tr h="1074531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결제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결제 요청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예약 정보를 기반으로 </a:t>
                      </a:r>
                      <a:r>
                        <a:rPr lang="en-US" altLang="ko-KR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Toss </a:t>
                      </a: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결제 요청</a:t>
                      </a:r>
                      <a:endParaRPr lang="en-US" altLang="ko-KR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2415447"/>
                  </a:ext>
                </a:extLst>
              </a:tr>
              <a:tr h="1074531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결제 완료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Toss </a:t>
                      </a: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승인 </a:t>
                      </a:r>
                      <a:r>
                        <a:rPr lang="en-US" altLang="ko-KR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API -&gt; DB </a:t>
                      </a: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저장 및 예약 확정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48694"/>
                  </a:ext>
                </a:extLst>
              </a:tr>
              <a:tr h="994799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결제 실패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예약 데이터 롤백 및 오류 안내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0824227"/>
                  </a:ext>
                </a:extLst>
              </a:tr>
              <a:tr h="107453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리뷰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리뷰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체크아웃 날짜가 지난 예약에 한해 리뷰 작성 가능</a:t>
                      </a:r>
                      <a:endParaRPr lang="en-US" altLang="ko-KR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평점</a:t>
                      </a:r>
                      <a:r>
                        <a:rPr lang="en-US" altLang="ko-KR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제목 및 내용으로 구성</a:t>
                      </a:r>
                      <a:endParaRPr lang="en-US" altLang="ko-KR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9107922"/>
                  </a:ext>
                </a:extLst>
              </a:tr>
              <a:tr h="107453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문의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문의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사이트 하단에서 문의 작성 가능</a:t>
                      </a:r>
                      <a:endParaRPr lang="en-US" altLang="ko-KR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342900" indent="-34290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문의 제목</a:t>
                      </a:r>
                      <a:r>
                        <a:rPr lang="en-US" altLang="ko-KR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문의 내용으로 구성</a:t>
                      </a:r>
                      <a:endParaRPr lang="en-US" altLang="ko-KR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342900" indent="-34290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비회원의 경우 작성자명 추가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7940449"/>
                  </a:ext>
                </a:extLst>
              </a:tr>
              <a:tr h="1074531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마이페이지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예약 내역 확인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숙소</a:t>
                      </a:r>
                      <a:r>
                        <a:rPr lang="en-US" altLang="ko-KR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객실</a:t>
                      </a:r>
                      <a:r>
                        <a:rPr lang="en-US" altLang="ko-KR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인원</a:t>
                      </a:r>
                      <a:r>
                        <a:rPr lang="en-US" altLang="ko-KR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날짜 등 예약 정보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603149"/>
                  </a:ext>
                </a:extLst>
              </a:tr>
              <a:tr h="1074531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리뷰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사용자가 작성한 리뷰 표시</a:t>
                      </a:r>
                      <a:endParaRPr lang="en-US" altLang="ko-KR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0297362"/>
                  </a:ext>
                </a:extLst>
              </a:tr>
              <a:tr h="1074531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문의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사용자가 작성한 문의 내역 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350621"/>
                  </a:ext>
                </a:extLst>
              </a:tr>
              <a:tr h="1074531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쿠폰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사용자가 보유 중인 쿠폰의 할인율</a:t>
                      </a:r>
                      <a:r>
                        <a:rPr lang="en-US" altLang="ko-KR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, </a:t>
                      </a: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유효 기간 표시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552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5320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E2556-9011-8A01-CE2F-2EA0B8D71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3F0BA4B-B99E-C6DF-D5C7-98053E276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818592D1-5D45-F8CD-7D8A-CD974853C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C91295E-0621-D703-680A-D448622AC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FA68ABE4-C1A4-BCE0-A09F-F881058BD74D}"/>
              </a:ext>
            </a:extLst>
          </p:cNvPr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lvl="0" algn="ctr">
              <a:lnSpc>
                <a:spcPct val="84660"/>
              </a:lnSpc>
            </a:pPr>
            <a:r>
              <a:rPr lang="en" sz="2722" b="0" i="0" u="none" strike="noStrike" dirty="0">
                <a:solidFill>
                  <a:srgbClr val="F7F7F7"/>
                </a:solidFill>
                <a:latin typeface="Pretendard SemiBold"/>
              </a:rPr>
              <a:t>02</a:t>
            </a: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332DDE9-C287-5818-F915-081F4931C661}"/>
              </a:ext>
            </a:extLst>
          </p:cNvPr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 algn="l">
              <a:lnSpc>
                <a:spcPct val="84660"/>
              </a:lnSpc>
            </a:pPr>
            <a:r>
              <a:rPr lang="ko-KR" altLang="en-US" sz="6864" dirty="0">
                <a:solidFill>
                  <a:srgbClr val="343434"/>
                </a:solidFill>
                <a:latin typeface="Pretendard Medium"/>
                <a:ea typeface="Pretendard Medium"/>
              </a:rPr>
              <a:t>기능 리스트</a:t>
            </a:r>
            <a:endParaRPr lang="ko-KR" sz="6864" b="0" i="0" u="none" strike="noStrike" dirty="0">
              <a:solidFill>
                <a:srgbClr val="343434"/>
              </a:solidFill>
              <a:ea typeface="Pretendard Medium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A61572BB-46FE-224F-7B8D-D72B2F1CD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709316"/>
              </p:ext>
            </p:extLst>
          </p:nvPr>
        </p:nvGraphicFramePr>
        <p:xfrm>
          <a:off x="4063999" y="2580496"/>
          <a:ext cx="16256001" cy="101150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7400">
                  <a:extLst>
                    <a:ext uri="{9D8B030D-6E8A-4147-A177-3AD203B41FA5}">
                      <a16:colId xmlns:a16="http://schemas.microsoft.com/office/drawing/2014/main" val="4231475432"/>
                    </a:ext>
                  </a:extLst>
                </a:gridCol>
                <a:gridCol w="3962401">
                  <a:extLst>
                    <a:ext uri="{9D8B030D-6E8A-4147-A177-3AD203B41FA5}">
                      <a16:colId xmlns:a16="http://schemas.microsoft.com/office/drawing/2014/main" val="1819504567"/>
                    </a:ext>
                  </a:extLst>
                </a:gridCol>
                <a:gridCol w="8966200">
                  <a:extLst>
                    <a:ext uri="{9D8B030D-6E8A-4147-A177-3AD203B41FA5}">
                      <a16:colId xmlns:a16="http://schemas.microsoft.com/office/drawing/2014/main" val="3576959265"/>
                    </a:ext>
                  </a:extLst>
                </a:gridCol>
              </a:tblGrid>
              <a:tr h="5240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분류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기능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b="1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설명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292997"/>
                  </a:ext>
                </a:extLst>
              </a:tr>
              <a:tr h="1074531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호텔 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매출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관리자가 보유한 숙소에 대한 전체 매출 및 숙소별 매출 표시</a:t>
                      </a:r>
                      <a:endParaRPr lang="en-US" altLang="ko-KR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도넛 차트 및 막대 차트로 시각화</a:t>
                      </a:r>
                      <a:endParaRPr lang="en-US" altLang="ko-KR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2415447"/>
                  </a:ext>
                </a:extLst>
              </a:tr>
              <a:tr h="1074531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예약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관리자가 보유한 숙소에 대한 예약 내역 관리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048694"/>
                  </a:ext>
                </a:extLst>
              </a:tr>
              <a:tr h="994799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숙소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관리자가 보유한 숙소 정보 수정</a:t>
                      </a:r>
                      <a:endParaRPr lang="en-US" altLang="ko-KR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새로운 숙소 등록 및 삭제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0824227"/>
                  </a:ext>
                </a:extLst>
              </a:tr>
              <a:tr h="1074531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리뷰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관리자가 보유한 숙소에 대한 리뷰 표시</a:t>
                      </a:r>
                      <a:endParaRPr lang="en-US" altLang="ko-KR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리뷰에 대한 삭제 요청 가능 </a:t>
                      </a:r>
                      <a:r>
                        <a:rPr lang="en-US" altLang="ko-KR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(</a:t>
                      </a: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악성 리뷰 등</a:t>
                      </a:r>
                      <a:r>
                        <a:rPr lang="en-US" altLang="ko-KR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9107922"/>
                  </a:ext>
                </a:extLst>
              </a:tr>
              <a:tr h="1074532">
                <a:tc rowSpan="5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사이트 관리자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매출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사이트 전체 매출 표시</a:t>
                      </a:r>
                      <a:endParaRPr lang="en-US" altLang="ko-KR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342900" indent="-34290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도넛 차트 및 막대 차트로 시각화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7940449"/>
                  </a:ext>
                </a:extLst>
              </a:tr>
              <a:tr h="1074531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숙소 및 사용자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승인 대기 중인 숙소 또는 사용자를 승인</a:t>
                      </a:r>
                      <a:r>
                        <a:rPr lang="en-US" altLang="ko-KR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/</a:t>
                      </a: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거절</a:t>
                      </a:r>
                      <a:endParaRPr lang="en-US" altLang="ko-KR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342900" indent="-34290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전체 숙소 목록 확인</a:t>
                      </a:r>
                      <a:endParaRPr lang="en-US" altLang="ko-KR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342900" indent="-34290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전체 사용자 목록 확인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603149"/>
                  </a:ext>
                </a:extLst>
              </a:tr>
              <a:tr h="1074531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리뷰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호텔 관리자가 요청한 리뷰 삭제 건 표시</a:t>
                      </a:r>
                      <a:endParaRPr lang="en-US" altLang="ko-KR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0297362"/>
                  </a:ext>
                </a:extLst>
              </a:tr>
              <a:tr h="1074531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문의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사이트에 작성된 전체 문의 내역 표시</a:t>
                      </a:r>
                      <a:endParaRPr lang="en-US" altLang="ko-KR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문의에 대한 답변 작성 또는 문의 삭제 가능</a:t>
                      </a:r>
                      <a:endParaRPr lang="en-US" altLang="ko-KR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350621"/>
                  </a:ext>
                </a:extLst>
              </a:tr>
              <a:tr h="1074531">
                <a:tc vMerge="1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쿠폰 관리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쿠폰 생성 및 삭제</a:t>
                      </a:r>
                      <a:endParaRPr lang="en-US" altLang="ko-KR" sz="2000" dirty="0">
                        <a:latin typeface="Pretendard Medium" panose="02000603000000020004" pitchFamily="50" charset="-127"/>
                        <a:ea typeface="Pretendard Medium" panose="02000603000000020004" pitchFamily="50" charset="-127"/>
                        <a:cs typeface="Pretendard Medium" panose="02000603000000020004" pitchFamily="50" charset="-127"/>
                      </a:endParaRPr>
                    </a:p>
                    <a:p>
                      <a:pPr marL="285750" indent="-2857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2000" dirty="0">
                          <a:latin typeface="Pretendard Medium" panose="02000603000000020004" pitchFamily="50" charset="-127"/>
                          <a:ea typeface="Pretendard Medium" panose="02000603000000020004" pitchFamily="50" charset="-127"/>
                          <a:cs typeface="Pretendard Medium" panose="02000603000000020004" pitchFamily="50" charset="-127"/>
                        </a:rPr>
                        <a:t>전체 또는 특정 사용자에게 쿠폰 지급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9552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4813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41AA86-ABF7-5F86-894C-B7C565267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>
            <a:extLst>
              <a:ext uri="{FF2B5EF4-FFF2-40B4-BE49-F238E27FC236}">
                <a16:creationId xmlns:a16="http://schemas.microsoft.com/office/drawing/2014/main" id="{8D086C5D-1402-726B-EA1D-388804C28F8E}"/>
              </a:ext>
            </a:extLst>
          </p:cNvPr>
          <p:cNvSpPr txBox="1"/>
          <p:nvPr/>
        </p:nvSpPr>
        <p:spPr>
          <a:xfrm>
            <a:off x="5727700" y="5314950"/>
            <a:ext cx="12928600" cy="30861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 algn="ctr">
              <a:lnSpc>
                <a:spcPct val="84660"/>
              </a:lnSpc>
            </a:pPr>
            <a:r>
              <a:rPr lang="en-US" altLang="ko-KR" sz="6864" dirty="0">
                <a:solidFill>
                  <a:srgbClr val="343434"/>
                </a:solidFill>
                <a:latin typeface="Pretendard Medium"/>
                <a:ea typeface="Pretendard Medium"/>
              </a:rPr>
              <a:t>03</a:t>
            </a:r>
          </a:p>
          <a:p>
            <a:pPr lvl="0" algn="ctr">
              <a:lnSpc>
                <a:spcPct val="84660"/>
              </a:lnSpc>
            </a:pPr>
            <a:endParaRPr lang="en-US" altLang="ko-KR" sz="6864" dirty="0">
              <a:solidFill>
                <a:srgbClr val="343434"/>
              </a:solidFill>
              <a:latin typeface="Pretendard Medium"/>
              <a:ea typeface="Pretendard Medium"/>
            </a:endParaRPr>
          </a:p>
          <a:p>
            <a:pPr lvl="0" algn="ctr">
              <a:lnSpc>
                <a:spcPct val="84660"/>
              </a:lnSpc>
            </a:pPr>
            <a:r>
              <a:rPr lang="ko-KR" altLang="en-US" sz="6864" dirty="0">
                <a:solidFill>
                  <a:srgbClr val="343434"/>
                </a:solidFill>
                <a:latin typeface="Pretendard Medium"/>
                <a:ea typeface="Pretendard Medium"/>
              </a:rPr>
              <a:t>보안 적용 기능</a:t>
            </a:r>
            <a:r>
              <a:rPr lang="en-US" altLang="ko-KR" sz="6864" dirty="0">
                <a:solidFill>
                  <a:srgbClr val="343434"/>
                </a:solidFill>
                <a:latin typeface="Pretendard Medium"/>
                <a:ea typeface="Pretendard Medium"/>
              </a:rPr>
              <a:t> </a:t>
            </a:r>
            <a:r>
              <a:rPr lang="ko-KR" altLang="en-US" sz="6864" dirty="0">
                <a:solidFill>
                  <a:srgbClr val="343434"/>
                </a:solidFill>
                <a:latin typeface="Pretendard Medium"/>
                <a:ea typeface="Pretendard Medium"/>
              </a:rPr>
              <a:t>리스트</a:t>
            </a:r>
            <a:endParaRPr lang="ko-KR" sz="6864" b="0" i="0" u="none" strike="noStrike" dirty="0">
              <a:solidFill>
                <a:srgbClr val="343434"/>
              </a:solidFill>
              <a:ea typeface="Pretendard Medium"/>
            </a:endParaRPr>
          </a:p>
        </p:txBody>
      </p:sp>
    </p:spTree>
    <p:extLst>
      <p:ext uri="{BB962C8B-B14F-4D97-AF65-F5344CB8AC3E}">
        <p14:creationId xmlns:p14="http://schemas.microsoft.com/office/powerpoint/2010/main" val="2312857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lvl="0" algn="ctr">
              <a:lnSpc>
                <a:spcPct val="84660"/>
              </a:lnSpc>
            </a:pPr>
            <a:r>
              <a:rPr lang="en" sz="2722" b="0" i="0" u="none" strike="noStrike" dirty="0">
                <a:solidFill>
                  <a:srgbClr val="F7F7F7"/>
                </a:solidFill>
                <a:latin typeface="Pretendard SemiBold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 algn="l">
              <a:lnSpc>
                <a:spcPct val="84660"/>
              </a:lnSpc>
            </a:pPr>
            <a:r>
              <a:rPr lang="en-US" altLang="ko-KR" sz="6864" dirty="0">
                <a:solidFill>
                  <a:srgbClr val="343434"/>
                </a:solidFill>
                <a:latin typeface="Pretendard Medium"/>
                <a:ea typeface="Pretendard Medium"/>
              </a:rPr>
              <a:t>reCAPTCHA</a:t>
            </a:r>
            <a:endParaRPr lang="ko-KR" sz="6864" b="0" i="0" u="none" strike="noStrike" dirty="0">
              <a:solidFill>
                <a:srgbClr val="343434"/>
              </a:solidFill>
              <a:ea typeface="Pretendard Medium"/>
            </a:endParaRPr>
          </a:p>
        </p:txBody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71C70C2C-F7A5-4C14-B131-94162F0CCB20}"/>
              </a:ext>
            </a:extLst>
          </p:cNvPr>
          <p:cNvSpPr txBox="1"/>
          <p:nvPr/>
        </p:nvSpPr>
        <p:spPr>
          <a:xfrm>
            <a:off x="7580937" y="4624324"/>
            <a:ext cx="546098" cy="482435"/>
          </a:xfrm>
          <a:prstGeom prst="rect">
            <a:avLst/>
          </a:prstGeom>
        </p:spPr>
        <p:txBody>
          <a:bodyPr lIns="0" tIns="21319" rIns="0" bIns="21319" rtlCol="0" anchor="ctr"/>
          <a:lstStyle/>
          <a:p>
            <a:pPr lvl="0" algn="ctr">
              <a:lnSpc>
                <a:spcPct val="106240"/>
              </a:lnSpc>
            </a:pPr>
            <a:r>
              <a:rPr lang="en" sz="2400" b="1" i="0" u="none" strike="noStrike" dirty="0">
                <a:solidFill>
                  <a:schemeClr val="bg1"/>
                </a:solidFill>
                <a:latin typeface="210 MGothic 070"/>
              </a:rPr>
              <a:t>1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:a16="http://schemas.microsoft.com/office/drawing/2014/main" id="{670295DC-411C-4CBB-840F-7616E7896885}"/>
              </a:ext>
            </a:extLst>
          </p:cNvPr>
          <p:cNvSpPr txBox="1"/>
          <p:nvPr/>
        </p:nvSpPr>
        <p:spPr>
          <a:xfrm>
            <a:off x="4518554" y="2975446"/>
            <a:ext cx="6124765" cy="632012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문제점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AEAE6D4-5266-44E6-959C-09075C61C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30800" y="3811524"/>
            <a:ext cx="3412988" cy="7783576"/>
          </a:xfrm>
          <a:prstGeom prst="rect">
            <a:avLst/>
          </a:prstGeom>
        </p:spPr>
      </p:pic>
      <p:sp>
        <p:nvSpPr>
          <p:cNvPr id="22" name="TextBox 9">
            <a:extLst>
              <a:ext uri="{FF2B5EF4-FFF2-40B4-BE49-F238E27FC236}">
                <a16:creationId xmlns:a16="http://schemas.microsoft.com/office/drawing/2014/main" id="{9A93FA10-3A86-4DF9-8670-E1C37B7E4EAC}"/>
              </a:ext>
            </a:extLst>
          </p:cNvPr>
          <p:cNvSpPr txBox="1"/>
          <p:nvPr/>
        </p:nvSpPr>
        <p:spPr>
          <a:xfrm>
            <a:off x="2171702" y="3811524"/>
            <a:ext cx="10786937" cy="304647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0" tIns="396000" rIns="0" bIns="0" rtlCol="0" anchor="ctr"/>
          <a:lstStyle/>
          <a:p>
            <a:pPr marL="457200" lvl="0" indent="-457200" algn="ctr">
              <a:lnSpc>
                <a:spcPct val="106240"/>
              </a:lnSpc>
              <a:buAutoNum type="arabicPeriod"/>
            </a:pPr>
            <a:r>
              <a:rPr lang="ko-KR" altLang="en-US" sz="2400" b="0" i="0" u="none" strike="noStrike" spc="-66" dirty="0">
                <a:solidFill>
                  <a:srgbClr val="303030"/>
                </a:solidFill>
                <a:ea typeface="Pretendard Regular"/>
              </a:rPr>
              <a:t>공격자가 모든 가능한 조합을 시도하여 비밀번호를 추측하고 </a:t>
            </a:r>
            <a:br>
              <a:rPr lang="en-US" altLang="ko-KR" sz="2400" b="0" i="0" u="none" strike="noStrike" spc="-66" dirty="0">
                <a:solidFill>
                  <a:srgbClr val="303030"/>
                </a:solidFill>
                <a:ea typeface="Pretendard Regular"/>
              </a:rPr>
            </a:br>
            <a:r>
              <a:rPr lang="ko-KR" altLang="en-US" sz="2400" b="0" i="0" u="none" strike="noStrike" spc="-66" dirty="0">
                <a:solidFill>
                  <a:srgbClr val="303030"/>
                </a:solidFill>
                <a:ea typeface="Pretendard Regular"/>
              </a:rPr>
              <a:t>탈취 시도 가능</a:t>
            </a:r>
            <a:endParaRPr lang="en-US" altLang="ko-KR" sz="2400" b="0" i="0" u="none" strike="noStrike" spc="-66" dirty="0">
              <a:solidFill>
                <a:srgbClr val="303030"/>
              </a:solidFill>
              <a:ea typeface="Pretendard Regular"/>
            </a:endParaRPr>
          </a:p>
          <a:p>
            <a:pPr lvl="0" algn="ctr">
              <a:lnSpc>
                <a:spcPct val="106240"/>
              </a:lnSpc>
            </a:pPr>
            <a:endParaRPr lang="en-US" altLang="ko-KR" sz="2400" b="0" i="0" u="none" strike="noStrike" spc="-66" dirty="0">
              <a:solidFill>
                <a:srgbClr val="303030"/>
              </a:solidFill>
              <a:ea typeface="Pretendard Regular"/>
            </a:endParaRPr>
          </a:p>
          <a:p>
            <a:pPr marL="457200" lvl="0" indent="-457200" algn="ctr">
              <a:lnSpc>
                <a:spcPct val="106240"/>
              </a:lnSpc>
              <a:buAutoNum type="arabicPeriod" startAt="2"/>
            </a:pPr>
            <a:r>
              <a:rPr lang="en-US" altLang="ko-KR" sz="2400" b="0" i="0" u="none" strike="noStrike" spc="-66" dirty="0">
                <a:solidFill>
                  <a:srgbClr val="303030"/>
                </a:solidFill>
                <a:ea typeface="Pretendard Regular"/>
              </a:rPr>
              <a:t>"password"</a:t>
            </a:r>
            <a:r>
              <a:rPr lang="ko-KR" altLang="en-US" sz="2400" b="0" i="0" u="none" strike="noStrike" spc="-66" dirty="0">
                <a:solidFill>
                  <a:srgbClr val="303030"/>
                </a:solidFill>
                <a:ea typeface="Pretendard Regular"/>
              </a:rPr>
              <a:t>나 </a:t>
            </a:r>
            <a:r>
              <a:rPr lang="en-US" altLang="ko-KR" sz="2400" b="0" i="0" u="none" strike="noStrike" spc="-66" dirty="0">
                <a:solidFill>
                  <a:srgbClr val="303030"/>
                </a:solidFill>
                <a:ea typeface="Pretendard Regular"/>
              </a:rPr>
              <a:t>"123456"</a:t>
            </a:r>
            <a:r>
              <a:rPr lang="ko-KR" altLang="en-US" sz="2400" b="0" i="0" u="none" strike="noStrike" spc="-66" dirty="0">
                <a:solidFill>
                  <a:srgbClr val="303030"/>
                </a:solidFill>
                <a:ea typeface="Pretendard Regular"/>
              </a:rPr>
              <a:t>과 같은 약한 비밀번호</a:t>
            </a:r>
            <a:r>
              <a:rPr lang="ko-KR" altLang="en-US" sz="2400" spc="-66" dirty="0">
                <a:solidFill>
                  <a:srgbClr val="303030"/>
                </a:solidFill>
                <a:ea typeface="Pretendard Regular"/>
              </a:rPr>
              <a:t>의 경우에 </a:t>
            </a:r>
            <a:br>
              <a:rPr lang="en-US" altLang="ko-KR" sz="2400" spc="-66" dirty="0">
                <a:solidFill>
                  <a:srgbClr val="303030"/>
                </a:solidFill>
                <a:ea typeface="Pretendard Regular"/>
              </a:rPr>
            </a:br>
            <a:r>
              <a:rPr lang="ko-KR" altLang="en-US" sz="2400" spc="-66" dirty="0">
                <a:solidFill>
                  <a:srgbClr val="303030"/>
                </a:solidFill>
                <a:ea typeface="Pretendard Regular"/>
              </a:rPr>
              <a:t>이 수법을 통해 비밀번호 탈취 가능성 있음</a:t>
            </a:r>
            <a:endParaRPr lang="en-US" altLang="ko-KR" sz="2400" spc="-66" dirty="0">
              <a:solidFill>
                <a:srgbClr val="303030"/>
              </a:solidFill>
              <a:ea typeface="Pretendard Regular"/>
            </a:endParaRPr>
          </a:p>
          <a:p>
            <a:pPr lvl="0" algn="ctr">
              <a:lnSpc>
                <a:spcPct val="106240"/>
              </a:lnSpc>
            </a:pPr>
            <a:endParaRPr lang="ko-KR" sz="2400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42691554-80C7-4D1A-8732-856A4C8685A1}"/>
              </a:ext>
            </a:extLst>
          </p:cNvPr>
          <p:cNvSpPr txBox="1"/>
          <p:nvPr/>
        </p:nvSpPr>
        <p:spPr>
          <a:xfrm>
            <a:off x="4502787" y="8178613"/>
            <a:ext cx="6124765" cy="632012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해결 방안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478DC001-0620-4040-9C43-3B79843F891D}"/>
              </a:ext>
            </a:extLst>
          </p:cNvPr>
          <p:cNvSpPr txBox="1"/>
          <p:nvPr/>
        </p:nvSpPr>
        <p:spPr>
          <a:xfrm>
            <a:off x="2171702" y="8985504"/>
            <a:ext cx="10802177" cy="287468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0" tIns="0" rIns="0" bIns="0" rtlCol="0" anchor="ctr"/>
          <a:lstStyle/>
          <a:p>
            <a:pPr marL="457200" lvl="0" indent="-457200" algn="ctr">
              <a:lnSpc>
                <a:spcPct val="106240"/>
              </a:lnSpc>
              <a:buAutoNum type="arabicPeriod"/>
            </a:pPr>
            <a:r>
              <a:rPr lang="en-US" altLang="ko-KR" sz="2400" spc="-66" dirty="0">
                <a:solidFill>
                  <a:srgbClr val="303030"/>
                </a:solidFill>
                <a:ea typeface="Pretendard Regular"/>
              </a:rPr>
              <a:t>reCAPTCHA</a:t>
            </a:r>
            <a:r>
              <a:rPr lang="ko-KR" altLang="en-US" sz="2400" spc="-66" dirty="0">
                <a:solidFill>
                  <a:srgbClr val="303030"/>
                </a:solidFill>
                <a:ea typeface="Pretendard Regular"/>
              </a:rPr>
              <a:t>를 적용하여 인간 사용자와 자동화된 스크립트를 구별</a:t>
            </a:r>
            <a:endParaRPr lang="en-US" altLang="ko-KR" sz="2400" spc="-66" dirty="0">
              <a:solidFill>
                <a:srgbClr val="303030"/>
              </a:solidFill>
              <a:ea typeface="Pretendard Regular"/>
            </a:endParaRPr>
          </a:p>
          <a:p>
            <a:pPr lvl="0" algn="ctr">
              <a:lnSpc>
                <a:spcPct val="106240"/>
              </a:lnSpc>
            </a:pPr>
            <a:endParaRPr lang="en-US" altLang="ko-KR" sz="2400" b="0" i="0" u="none" strike="noStrike" spc="-66" dirty="0">
              <a:solidFill>
                <a:srgbClr val="303030"/>
              </a:solidFill>
              <a:ea typeface="Pretendard Regular"/>
            </a:endParaRPr>
          </a:p>
          <a:p>
            <a:pPr marL="457200" lvl="0" indent="-457200" algn="ctr">
              <a:lnSpc>
                <a:spcPct val="106240"/>
              </a:lnSpc>
              <a:buAutoNum type="arabicPeriod" startAt="2"/>
            </a:pPr>
            <a:r>
              <a:rPr lang="ko-KR" altLang="en-US" sz="2400" b="0" i="0" u="none" strike="noStrike" spc="-66" dirty="0">
                <a:solidFill>
                  <a:srgbClr val="303030"/>
                </a:solidFill>
                <a:ea typeface="Pretendard Regular"/>
              </a:rPr>
              <a:t>무차별 공격에 쉽게 탈취당하지 않도록 복잡한 비밀번호를 설정</a:t>
            </a:r>
            <a:endParaRPr lang="ko-KR" sz="2400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4E7F432-B69F-48D7-8B24-C5B2A99D4F1F}"/>
              </a:ext>
            </a:extLst>
          </p:cNvPr>
          <p:cNvSpPr/>
          <p:nvPr/>
        </p:nvSpPr>
        <p:spPr>
          <a:xfrm>
            <a:off x="13306620" y="5087915"/>
            <a:ext cx="3968083" cy="241218"/>
          </a:xfrm>
          <a:prstGeom prst="rightArrow">
            <a:avLst>
              <a:gd name="adj1" fmla="val 24728"/>
              <a:gd name="adj2" fmla="val 13529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F5D6C88C-83BE-405E-B92A-DF662C011E7E}"/>
              </a:ext>
            </a:extLst>
          </p:cNvPr>
          <p:cNvSpPr txBox="1"/>
          <p:nvPr/>
        </p:nvSpPr>
        <p:spPr>
          <a:xfrm>
            <a:off x="16615878" y="11885586"/>
            <a:ext cx="5842831" cy="863600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2400" spc="-66" dirty="0">
                <a:solidFill>
                  <a:srgbClr val="303030"/>
                </a:solidFill>
                <a:ea typeface="Pretendard Regular"/>
              </a:rPr>
              <a:t>위와 같이 연속적인 공격을 시도할 수 있으며</a:t>
            </a:r>
            <a:r>
              <a:rPr lang="en-US" altLang="ko-KR" sz="2400" spc="-66" dirty="0">
                <a:solidFill>
                  <a:srgbClr val="303030"/>
                </a:solidFill>
                <a:ea typeface="Pretendard Regular"/>
              </a:rPr>
              <a:t>,</a:t>
            </a:r>
          </a:p>
          <a:p>
            <a:pPr lvl="0" algn="ctr">
              <a:lnSpc>
                <a:spcPct val="106240"/>
              </a:lnSpc>
            </a:pPr>
            <a:r>
              <a:rPr lang="ko-KR" altLang="en-US" sz="2400" spc="-66" dirty="0">
                <a:solidFill>
                  <a:srgbClr val="303030"/>
                </a:solidFill>
                <a:ea typeface="Pretendard Regular"/>
              </a:rPr>
              <a:t>로직을 통해 값을 바꿔가며 시도 가능 </a:t>
            </a:r>
            <a:endParaRPr lang="ko-KR" sz="2400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120900"/>
            <a:ext cx="254635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-9105900" y="5334000"/>
            <a:ext cx="202565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041400" cy="1041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0" y="254000"/>
            <a:ext cx="1028700" cy="482600"/>
          </a:xfrm>
          <a:prstGeom prst="rect">
            <a:avLst/>
          </a:prstGeom>
        </p:spPr>
        <p:txBody>
          <a:bodyPr lIns="0" tIns="65684" rIns="0" bIns="65684" rtlCol="0" anchor="ctr"/>
          <a:lstStyle/>
          <a:p>
            <a:pPr lvl="0" algn="ctr">
              <a:lnSpc>
                <a:spcPct val="84660"/>
              </a:lnSpc>
            </a:pPr>
            <a:r>
              <a:rPr lang="en" sz="2722" dirty="0">
                <a:solidFill>
                  <a:srgbClr val="F7F7F7"/>
                </a:solidFill>
                <a:latin typeface="Pretendard SemiBold"/>
              </a:rPr>
              <a:t>03</a:t>
            </a:r>
            <a:endParaRPr lang="en" sz="2722" b="0" i="0" u="none" strike="noStrike" dirty="0">
              <a:solidFill>
                <a:srgbClr val="F7F7F7"/>
              </a:solidFill>
              <a:latin typeface="Pretendard Semi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46300" y="444500"/>
            <a:ext cx="12928600" cy="1219200"/>
          </a:xfrm>
          <a:prstGeom prst="rect">
            <a:avLst/>
          </a:prstGeom>
        </p:spPr>
        <p:txBody>
          <a:bodyPr lIns="0" tIns="165640" rIns="0" bIns="165640" rtlCol="0" anchor="ctr"/>
          <a:lstStyle/>
          <a:p>
            <a:pPr lvl="0" algn="l">
              <a:lnSpc>
                <a:spcPct val="84660"/>
              </a:lnSpc>
            </a:pPr>
            <a:r>
              <a:rPr lang="en-US" altLang="ko-KR" sz="6864" dirty="0">
                <a:solidFill>
                  <a:srgbClr val="343434"/>
                </a:solidFill>
                <a:latin typeface="Pretendard Medium"/>
                <a:ea typeface="Pretendard Medium"/>
              </a:rPr>
              <a:t>reCAPTCHA</a:t>
            </a:r>
            <a:endParaRPr lang="ko-KR" sz="6864" b="0" i="0" u="none" strike="noStrike" dirty="0">
              <a:solidFill>
                <a:srgbClr val="343434"/>
              </a:solidFill>
              <a:ea typeface="Pretendard Medium"/>
            </a:endParaRPr>
          </a:p>
        </p:txBody>
      </p:sp>
      <p:sp>
        <p:nvSpPr>
          <p:cNvPr id="42" name="TextBox 11">
            <a:extLst>
              <a:ext uri="{FF2B5EF4-FFF2-40B4-BE49-F238E27FC236}">
                <a16:creationId xmlns:a16="http://schemas.microsoft.com/office/drawing/2014/main" id="{71C70C2C-F7A5-4C14-B131-94162F0CCB20}"/>
              </a:ext>
            </a:extLst>
          </p:cNvPr>
          <p:cNvSpPr txBox="1"/>
          <p:nvPr/>
        </p:nvSpPr>
        <p:spPr>
          <a:xfrm>
            <a:off x="6611097" y="4419600"/>
            <a:ext cx="546098" cy="482435"/>
          </a:xfrm>
          <a:prstGeom prst="rect">
            <a:avLst/>
          </a:prstGeom>
        </p:spPr>
        <p:txBody>
          <a:bodyPr lIns="0" tIns="21319" rIns="0" bIns="21319" rtlCol="0" anchor="ctr"/>
          <a:lstStyle/>
          <a:p>
            <a:pPr lvl="0" algn="ctr">
              <a:lnSpc>
                <a:spcPct val="106240"/>
              </a:lnSpc>
            </a:pPr>
            <a:r>
              <a:rPr lang="en" sz="2400" b="1" i="0" u="none" strike="noStrike" dirty="0">
                <a:solidFill>
                  <a:schemeClr val="bg1"/>
                </a:solidFill>
                <a:latin typeface="210 MGothic 070"/>
              </a:rPr>
              <a:t>1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518004-A6F6-457F-BB37-E29ED4FC4F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941" r="34467"/>
          <a:stretch/>
        </p:blipFill>
        <p:spPr>
          <a:xfrm>
            <a:off x="14820519" y="4043852"/>
            <a:ext cx="5181576" cy="76972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92A67CB-D217-4298-80C8-ED77C3036D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874" r="30972"/>
          <a:stretch/>
        </p:blipFill>
        <p:spPr>
          <a:xfrm>
            <a:off x="5489388" y="4092388"/>
            <a:ext cx="4876795" cy="77498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670295DC-411C-4CBB-840F-7616E7896885}"/>
              </a:ext>
            </a:extLst>
          </p:cNvPr>
          <p:cNvSpPr txBox="1"/>
          <p:nvPr/>
        </p:nvSpPr>
        <p:spPr>
          <a:xfrm>
            <a:off x="6067235" y="3203388"/>
            <a:ext cx="3721100" cy="584200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수정 전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CD419D55-9A16-4A9E-8F76-08D079EA40A5}"/>
              </a:ext>
            </a:extLst>
          </p:cNvPr>
          <p:cNvSpPr txBox="1"/>
          <p:nvPr/>
        </p:nvSpPr>
        <p:spPr>
          <a:xfrm>
            <a:off x="15550757" y="3172781"/>
            <a:ext cx="3721100" cy="584200"/>
          </a:xfrm>
          <a:prstGeom prst="rect">
            <a:avLst/>
          </a:prstGeom>
        </p:spPr>
        <p:txBody>
          <a:bodyPr lIns="0" tIns="25013" rIns="0" bIns="25013" rtlCol="0" anchor="ctr"/>
          <a:lstStyle/>
          <a:p>
            <a:pPr lvl="0" algn="ctr">
              <a:lnSpc>
                <a:spcPct val="106240"/>
              </a:lnSpc>
            </a:pPr>
            <a:r>
              <a:rPr lang="ko-KR" altLang="en-US" sz="3282" b="0" i="0" u="none" strike="noStrike" spc="-66" dirty="0">
                <a:solidFill>
                  <a:srgbClr val="303030"/>
                </a:solidFill>
                <a:ea typeface="Pretendard Regular"/>
              </a:rPr>
              <a:t>수정 후</a:t>
            </a:r>
            <a:endParaRPr lang="ko-KR" sz="3282" b="0" i="0" u="none" strike="noStrike" spc="-66" dirty="0">
              <a:solidFill>
                <a:srgbClr val="303030"/>
              </a:solidFill>
              <a:ea typeface="Pretendard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387093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1798</TotalTime>
  <Words>1533</Words>
  <Application>Microsoft Office PowerPoint</Application>
  <PresentationFormat>사용자 지정</PresentationFormat>
  <Paragraphs>390</Paragraphs>
  <Slides>39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50" baseType="lpstr">
      <vt:lpstr>Pretendard Regular</vt:lpstr>
      <vt:lpstr>맑은 고딕</vt:lpstr>
      <vt:lpstr>Pretendard Medium</vt:lpstr>
      <vt:lpstr>Pretendard Light</vt:lpstr>
      <vt:lpstr>Consolas</vt:lpstr>
      <vt:lpstr>210 MGothic 070</vt:lpstr>
      <vt:lpstr>Calibri</vt:lpstr>
      <vt:lpstr>210 MGothic 040</vt:lpstr>
      <vt:lpstr>Arial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김태환</dc:creator>
  <cp:lastModifiedBy>태환 김</cp:lastModifiedBy>
  <cp:revision>145</cp:revision>
  <dcterms:created xsi:type="dcterms:W3CDTF">2006-08-16T00:00:00Z</dcterms:created>
  <dcterms:modified xsi:type="dcterms:W3CDTF">2025-11-18T11:23:42Z</dcterms:modified>
</cp:coreProperties>
</file>